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67" r:id="rId5"/>
    <p:sldId id="269" r:id="rId6"/>
    <p:sldId id="261" r:id="rId7"/>
    <p:sldId id="263" r:id="rId8"/>
    <p:sldId id="259" r:id="rId9"/>
    <p:sldId id="258" r:id="rId10"/>
    <p:sldId id="264" r:id="rId11"/>
    <p:sldId id="268" r:id="rId12"/>
    <p:sldId id="265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8DFF"/>
    <a:srgbClr val="00EABD"/>
    <a:srgbClr val="00FFCC"/>
    <a:srgbClr val="0099FF"/>
    <a:srgbClr val="143740"/>
    <a:srgbClr val="9FD3E1"/>
    <a:srgbClr val="CCE7F0"/>
    <a:srgbClr val="0032D0"/>
    <a:srgbClr val="003CFE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DNCFP\DNCFP\MUNI\Informes\Jornadas%20de%20Tribitaci&#243;n%20Local%20-%20Ceats\Gr&#225;fico%20resultad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DNCFP\DNCFP\MUNI\Informes\Jornadas%20de%20Tribitaci&#243;n%20Local%20-%20Ceats\SERIEN-consol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DNCFP\DNCFP\MUNI\Informes\Jornadas%20de%20Tribitaci&#243;n%20Local%20-%20Ceats\composicion%20gastos%20SERIEN-conso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DNCFP\DNCFP\MUNI\Informes\Jornadas%20de%20Tribitaci&#243;n%20Local%20-%20Ceats\SERIEN-consol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provincias\dfs\DNCFP\DNCFP\MUNI\Informes\Jornadas%20de%20Tribitaci&#243;n%20Local%20-%20Ceats\Consol%20CONGELADO%20RECURSOS%20PROPIO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MECON\Municipios\5to%20Seminario\Presentaci&#243;n%20MM\Fin%20Fun%20vs%20Tasa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MECON\Municipios\5to%20Seminario\Presentaci&#243;n%20MM\Consol%20tas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76509186351706E-2"/>
          <c:y val="8.2949248804034412E-2"/>
          <c:w val="0.86905194663167107"/>
          <c:h val="0.7464608443771130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Hoja1!$B$17</c:f>
              <c:strCache>
                <c:ptCount val="1"/>
                <c:pt idx="0">
                  <c:v>Rdo. Econ./ Gastos Totales (Eje izq.)</c:v>
                </c:pt>
              </c:strCache>
            </c:strRef>
          </c:tx>
          <c:spPr>
            <a:solidFill>
              <a:srgbClr val="0032D0"/>
            </a:solidFill>
          </c:spPr>
          <c:invertIfNegative val="0"/>
          <c:cat>
            <c:numRef>
              <c:f>Hoja1!$C$15:$L$15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Hoja1!$C$17:$L$17</c:f>
              <c:numCache>
                <c:formatCode>0.0%</c:formatCode>
                <c:ptCount val="10"/>
                <c:pt idx="0">
                  <c:v>0.18153565443430972</c:v>
                </c:pt>
                <c:pt idx="1">
                  <c:v>0.12307322062847131</c:v>
                </c:pt>
                <c:pt idx="2">
                  <c:v>0.12200717617184514</c:v>
                </c:pt>
                <c:pt idx="3">
                  <c:v>9.184633440734026E-2</c:v>
                </c:pt>
                <c:pt idx="4">
                  <c:v>7.9998665681157918E-2</c:v>
                </c:pt>
                <c:pt idx="5">
                  <c:v>4.3839194168114645E-2</c:v>
                </c:pt>
                <c:pt idx="6">
                  <c:v>6.3808296041543658E-2</c:v>
                </c:pt>
                <c:pt idx="7">
                  <c:v>5.6788244892238153E-2</c:v>
                </c:pt>
                <c:pt idx="8">
                  <c:v>5.2344343246470477E-2</c:v>
                </c:pt>
                <c:pt idx="9">
                  <c:v>6.7352418688035071E-2</c:v>
                </c:pt>
              </c:numCache>
            </c:numRef>
          </c:val>
        </c:ser>
        <c:ser>
          <c:idx val="2"/>
          <c:order val="2"/>
          <c:tx>
            <c:strRef>
              <c:f>Hoja1!$B$18</c:f>
              <c:strCache>
                <c:ptCount val="1"/>
                <c:pt idx="0">
                  <c:v>Rdo. Fciero./ Gastos Totales (Eje izq)</c:v>
                </c:pt>
              </c:strCache>
            </c:strRef>
          </c:tx>
          <c:spPr>
            <a:solidFill>
              <a:srgbClr val="3399FF"/>
            </a:solidFill>
          </c:spPr>
          <c:invertIfNegative val="0"/>
          <c:cat>
            <c:numRef>
              <c:f>Hoja1!$C$15:$L$15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Hoja1!$C$18:$L$18</c:f>
              <c:numCache>
                <c:formatCode>0.0%</c:formatCode>
                <c:ptCount val="10"/>
                <c:pt idx="0">
                  <c:v>6.136688566565638E-2</c:v>
                </c:pt>
                <c:pt idx="1">
                  <c:v>1.031338148040899E-2</c:v>
                </c:pt>
                <c:pt idx="2">
                  <c:v>1.6121461144144013E-2</c:v>
                </c:pt>
                <c:pt idx="3">
                  <c:v>-1.020377201943758E-2</c:v>
                </c:pt>
                <c:pt idx="4">
                  <c:v>8.2023685820657756E-3</c:v>
                </c:pt>
                <c:pt idx="5">
                  <c:v>-3.229928709492983E-3</c:v>
                </c:pt>
                <c:pt idx="6">
                  <c:v>1.9284803340495805E-2</c:v>
                </c:pt>
                <c:pt idx="7">
                  <c:v>-1.6095336421236475E-2</c:v>
                </c:pt>
                <c:pt idx="8">
                  <c:v>-7.3895265025191292E-3</c:v>
                </c:pt>
                <c:pt idx="9">
                  <c:v>-1.447758711439501E-3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757632"/>
        <c:axId val="94759552"/>
      </c:barChart>
      <c:lineChart>
        <c:grouping val="standard"/>
        <c:varyColors val="0"/>
        <c:ser>
          <c:idx val="0"/>
          <c:order val="0"/>
          <c:tx>
            <c:strRef>
              <c:f>Hoja1!$B$16</c:f>
              <c:strCache>
                <c:ptCount val="1"/>
                <c:pt idx="0">
                  <c:v>Gasto / PBI (Eje der.)</c:v>
                </c:pt>
              </c:strCache>
            </c:strRef>
          </c:tx>
          <c:spPr>
            <a:ln w="38100">
              <a:solidFill>
                <a:srgbClr val="CC00CC"/>
              </a:solidFill>
            </a:ln>
          </c:spPr>
          <c:marker>
            <c:spPr>
              <a:solidFill>
                <a:srgbClr val="CC00CC"/>
              </a:solidFill>
              <a:ln w="38100">
                <a:solidFill>
                  <a:srgbClr val="CC00CC"/>
                </a:solidFill>
              </a:ln>
            </c:spPr>
          </c:marker>
          <c:cat>
            <c:numRef>
              <c:f>Hoja1!$C$15:$L$15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Hoja1!$C$16:$L$16</c:f>
              <c:numCache>
                <c:formatCode>0.0%</c:formatCode>
                <c:ptCount val="10"/>
                <c:pt idx="0">
                  <c:v>2.1697381645493615E-2</c:v>
                </c:pt>
                <c:pt idx="1">
                  <c:v>2.3503326118523033E-2</c:v>
                </c:pt>
                <c:pt idx="2">
                  <c:v>2.4141485175833383E-2</c:v>
                </c:pt>
                <c:pt idx="3">
                  <c:v>2.3770624166317502E-2</c:v>
                </c:pt>
                <c:pt idx="4">
                  <c:v>2.3587740092500416E-2</c:v>
                </c:pt>
                <c:pt idx="5">
                  <c:v>2.8257955536289882E-2</c:v>
                </c:pt>
                <c:pt idx="6">
                  <c:v>2.9501136044113155E-2</c:v>
                </c:pt>
                <c:pt idx="7">
                  <c:v>2.9314929464580527E-2</c:v>
                </c:pt>
                <c:pt idx="8">
                  <c:v>2.9371486711770076E-2</c:v>
                </c:pt>
                <c:pt idx="9">
                  <c:v>3.2901045651129592E-2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536448"/>
        <c:axId val="96534912"/>
      </c:lineChart>
      <c:catAx>
        <c:axId val="9475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s-AR"/>
          </a:p>
        </c:txPr>
        <c:crossAx val="94759552"/>
        <c:crosses val="autoZero"/>
        <c:auto val="1"/>
        <c:lblAlgn val="ctr"/>
        <c:lblOffset val="100"/>
        <c:noMultiLvlLbl val="0"/>
      </c:catAx>
      <c:valAx>
        <c:axId val="9475955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94757632"/>
        <c:crosses val="autoZero"/>
        <c:crossBetween val="between"/>
      </c:valAx>
      <c:valAx>
        <c:axId val="96534912"/>
        <c:scaling>
          <c:orientation val="minMax"/>
          <c:max val="4.0000000000000008E-2"/>
          <c:min val="-1.0000000000000002E-2"/>
        </c:scaling>
        <c:delete val="0"/>
        <c:axPos val="r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96536448"/>
        <c:crosses val="max"/>
        <c:crossBetween val="between"/>
        <c:majorUnit val="1.0000000000000002E-2"/>
      </c:valAx>
      <c:catAx>
        <c:axId val="96536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653491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4.0234908136482943E-2"/>
          <c:y val="0.90272804525649331"/>
          <c:w val="0.90420953630796153"/>
          <c:h val="6.360590715674759E-2"/>
        </c:manualLayout>
      </c:layout>
      <c:overlay val="0"/>
      <c:txPr>
        <a:bodyPr/>
        <a:lstStyle/>
        <a:p>
          <a:pPr>
            <a:defRPr sz="1400"/>
          </a:pPr>
          <a:endParaRPr lang="es-AR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consol!$A$139:$L$139</c:f>
              <c:strCache>
                <c:ptCount val="1"/>
                <c:pt idx="0">
                  <c:v>Coparticipación y regalías</c:v>
                </c:pt>
              </c:strCache>
            </c:strRef>
          </c:tx>
          <c:spPr>
            <a:solidFill>
              <a:srgbClr val="001F82"/>
            </a:solidFill>
          </c:spPr>
          <c:invertIfNegative val="0"/>
          <c:cat>
            <c:numRef>
              <c:f>consol!$M$138:$V$138</c:f>
              <c:numCache>
                <c:formatCode>#,##0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consol!$M$139:$V$139</c:f>
              <c:numCache>
                <c:formatCode>#,##0</c:formatCode>
                <c:ptCount val="10"/>
                <c:pt idx="0">
                  <c:v>5693.7231603299306</c:v>
                </c:pt>
                <c:pt idx="1">
                  <c:v>6966.8212875156232</c:v>
                </c:pt>
                <c:pt idx="2">
                  <c:v>8882.8182568308475</c:v>
                </c:pt>
                <c:pt idx="3">
                  <c:v>11141.186066341992</c:v>
                </c:pt>
                <c:pt idx="4">
                  <c:v>14254.933807756475</c:v>
                </c:pt>
                <c:pt idx="5">
                  <c:v>15914.996178143376</c:v>
                </c:pt>
                <c:pt idx="6">
                  <c:v>21602.35051684429</c:v>
                </c:pt>
                <c:pt idx="7">
                  <c:v>30113.782664763483</c:v>
                </c:pt>
                <c:pt idx="8">
                  <c:v>36812.56282044846</c:v>
                </c:pt>
                <c:pt idx="9">
                  <c:v>51474.132987846984</c:v>
                </c:pt>
              </c:numCache>
            </c:numRef>
          </c:val>
        </c:ser>
        <c:ser>
          <c:idx val="2"/>
          <c:order val="1"/>
          <c:tx>
            <c:strRef>
              <c:f>consol!$A$141:$L$141</c:f>
              <c:strCache>
                <c:ptCount val="1"/>
                <c:pt idx="0">
                  <c:v>Recursos Propios</c:v>
                </c:pt>
              </c:strCache>
            </c:strRef>
          </c:tx>
          <c:spPr>
            <a:solidFill>
              <a:srgbClr val="0032D0"/>
            </a:solidFill>
          </c:spPr>
          <c:invertIfNegative val="0"/>
          <c:cat>
            <c:numRef>
              <c:f>consol!$M$138:$V$138</c:f>
              <c:numCache>
                <c:formatCode>#,##0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consol!$M$141:$V$141</c:f>
              <c:numCache>
                <c:formatCode>#,##0</c:formatCode>
                <c:ptCount val="10"/>
                <c:pt idx="0">
                  <c:v>5380.2008358333478</c:v>
                </c:pt>
                <c:pt idx="1">
                  <c:v>6249.9968680246111</c:v>
                </c:pt>
                <c:pt idx="2">
                  <c:v>7568.0331769520717</c:v>
                </c:pt>
                <c:pt idx="3">
                  <c:v>8863.9208504885828</c:v>
                </c:pt>
                <c:pt idx="4">
                  <c:v>11134.341611549662</c:v>
                </c:pt>
                <c:pt idx="5">
                  <c:v>13536.352430244384</c:v>
                </c:pt>
                <c:pt idx="6">
                  <c:v>17377.131000488134</c:v>
                </c:pt>
                <c:pt idx="7">
                  <c:v>22620.236953834334</c:v>
                </c:pt>
                <c:pt idx="8">
                  <c:v>29929.339023275115</c:v>
                </c:pt>
                <c:pt idx="9">
                  <c:v>41069.563237734706</c:v>
                </c:pt>
              </c:numCache>
            </c:numRef>
          </c:val>
        </c:ser>
        <c:ser>
          <c:idx val="1"/>
          <c:order val="2"/>
          <c:tx>
            <c:strRef>
              <c:f>consol!$A$140:$L$140</c:f>
              <c:strCache>
                <c:ptCount val="1"/>
                <c:pt idx="0">
                  <c:v>Transferencias</c:v>
                </c:pt>
              </c:strCache>
            </c:strRef>
          </c:tx>
          <c:spPr>
            <a:solidFill>
              <a:srgbClr val="698DFF"/>
            </a:solidFill>
          </c:spPr>
          <c:invertIfNegative val="0"/>
          <c:cat>
            <c:numRef>
              <c:f>consol!$M$138:$V$138</c:f>
              <c:numCache>
                <c:formatCode>#,##0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consol!$M$140:$V$140</c:f>
              <c:numCache>
                <c:formatCode>#,##0</c:formatCode>
                <c:ptCount val="10"/>
                <c:pt idx="0">
                  <c:v>1265.4861084186875</c:v>
                </c:pt>
                <c:pt idx="1">
                  <c:v>2152.6723221489656</c:v>
                </c:pt>
                <c:pt idx="2">
                  <c:v>3384.0700494868747</c:v>
                </c:pt>
                <c:pt idx="3">
                  <c:v>4166.199199955965</c:v>
                </c:pt>
                <c:pt idx="4">
                  <c:v>5143.2744335875341</c:v>
                </c:pt>
                <c:pt idx="5">
                  <c:v>10305.629305924911</c:v>
                </c:pt>
                <c:pt idx="6">
                  <c:v>15455.432932886832</c:v>
                </c:pt>
                <c:pt idx="7">
                  <c:v>13950.93101256419</c:v>
                </c:pt>
                <c:pt idx="8">
                  <c:v>13871.726413982022</c:v>
                </c:pt>
                <c:pt idx="9">
                  <c:v>19354.049370152647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96587136"/>
        <c:axId val="106177664"/>
      </c:barChart>
      <c:catAx>
        <c:axId val="96587136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es-AR"/>
          </a:p>
        </c:txPr>
        <c:crossAx val="106177664"/>
        <c:crosses val="autoZero"/>
        <c:auto val="1"/>
        <c:lblAlgn val="ctr"/>
        <c:lblOffset val="100"/>
        <c:noMultiLvlLbl val="0"/>
      </c:catAx>
      <c:valAx>
        <c:axId val="106177664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96587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consol!$A$142:$L$142</c:f>
              <c:strCache>
                <c:ptCount val="1"/>
                <c:pt idx="0">
                  <c:v>Personal</c:v>
                </c:pt>
              </c:strCache>
            </c:strRef>
          </c:tx>
          <c:spPr>
            <a:solidFill>
              <a:srgbClr val="001F82"/>
            </a:solidFill>
          </c:spPr>
          <c:invertIfNegative val="0"/>
          <c:cat>
            <c:numRef>
              <c:f>consol!$M$141:$V$141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consol!$M$142:$V$142</c:f>
              <c:numCache>
                <c:formatCode>#,##0</c:formatCode>
                <c:ptCount val="10"/>
                <c:pt idx="0">
                  <c:v>5428144.5663851062</c:v>
                </c:pt>
                <c:pt idx="1">
                  <c:v>6837862.5528150387</c:v>
                </c:pt>
                <c:pt idx="2">
                  <c:v>8552542.3234500811</c:v>
                </c:pt>
                <c:pt idx="3">
                  <c:v>11165915.483598126</c:v>
                </c:pt>
                <c:pt idx="4">
                  <c:v>15220761.166433116</c:v>
                </c:pt>
                <c:pt idx="5">
                  <c:v>18727891.982218318</c:v>
                </c:pt>
                <c:pt idx="6">
                  <c:v>23431561.531061511</c:v>
                </c:pt>
                <c:pt idx="7">
                  <c:v>31498960.289422359</c:v>
                </c:pt>
                <c:pt idx="8">
                  <c:v>41335286.243276045</c:v>
                </c:pt>
                <c:pt idx="9">
                  <c:v>54774779.377242699</c:v>
                </c:pt>
              </c:numCache>
            </c:numRef>
          </c:val>
        </c:ser>
        <c:ser>
          <c:idx val="1"/>
          <c:order val="1"/>
          <c:tx>
            <c:strRef>
              <c:f>consol!$A$143:$L$143</c:f>
              <c:strCache>
                <c:ptCount val="1"/>
                <c:pt idx="0">
                  <c:v>Bienes y Servicios</c:v>
                </c:pt>
              </c:strCache>
            </c:strRef>
          </c:tx>
          <c:spPr>
            <a:solidFill>
              <a:srgbClr val="0032D0"/>
            </a:solidFill>
          </c:spPr>
          <c:invertIfNegative val="0"/>
          <c:cat>
            <c:numRef>
              <c:f>consol!$M$141:$V$141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consol!$M$143:$V$143</c:f>
              <c:numCache>
                <c:formatCode>#,##0</c:formatCode>
                <c:ptCount val="10"/>
                <c:pt idx="0">
                  <c:v>3499377.3968961644</c:v>
                </c:pt>
                <c:pt idx="1">
                  <c:v>4412524.8905795505</c:v>
                </c:pt>
                <c:pt idx="2">
                  <c:v>5413398.4242518786</c:v>
                </c:pt>
                <c:pt idx="3">
                  <c:v>6741169.5571410032</c:v>
                </c:pt>
                <c:pt idx="4">
                  <c:v>8400021.5051229075</c:v>
                </c:pt>
                <c:pt idx="5">
                  <c:v>10558645.702979529</c:v>
                </c:pt>
                <c:pt idx="6">
                  <c:v>13458054.904666159</c:v>
                </c:pt>
                <c:pt idx="7">
                  <c:v>17809567.679949161</c:v>
                </c:pt>
                <c:pt idx="8">
                  <c:v>21723779.816880807</c:v>
                </c:pt>
                <c:pt idx="9">
                  <c:v>30448071.843534574</c:v>
                </c:pt>
              </c:numCache>
            </c:numRef>
          </c:val>
        </c:ser>
        <c:ser>
          <c:idx val="2"/>
          <c:order val="2"/>
          <c:tx>
            <c:strRef>
              <c:f>consol!$A$144:$L$144</c:f>
              <c:strCache>
                <c:ptCount val="1"/>
                <c:pt idx="0">
                  <c:v>Transferencias</c:v>
                </c:pt>
              </c:strCache>
            </c:strRef>
          </c:tx>
          <c:spPr>
            <a:solidFill>
              <a:srgbClr val="3366FF"/>
            </a:solidFill>
          </c:spPr>
          <c:invertIfNegative val="0"/>
          <c:cat>
            <c:numRef>
              <c:f>consol!$M$141:$V$141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consol!$M$144:$V$144</c:f>
              <c:numCache>
                <c:formatCode>#,##0</c:formatCode>
                <c:ptCount val="10"/>
                <c:pt idx="0">
                  <c:v>836835.84847510024</c:v>
                </c:pt>
                <c:pt idx="1">
                  <c:v>1174810.85761388</c:v>
                </c:pt>
                <c:pt idx="2">
                  <c:v>1711299.4617442242</c:v>
                </c:pt>
                <c:pt idx="3">
                  <c:v>1945934.3244989379</c:v>
                </c:pt>
                <c:pt idx="4">
                  <c:v>2114327.4764583665</c:v>
                </c:pt>
                <c:pt idx="5">
                  <c:v>3068043.9177690665</c:v>
                </c:pt>
                <c:pt idx="6">
                  <c:v>3987785.3225388457</c:v>
                </c:pt>
                <c:pt idx="7">
                  <c:v>5732695.6426421497</c:v>
                </c:pt>
                <c:pt idx="8">
                  <c:v>6071658.0172198899</c:v>
                </c:pt>
                <c:pt idx="9">
                  <c:v>7914700.45257066</c:v>
                </c:pt>
              </c:numCache>
            </c:numRef>
          </c:val>
        </c:ser>
        <c:ser>
          <c:idx val="3"/>
          <c:order val="3"/>
          <c:tx>
            <c:strRef>
              <c:f>consol!$A$145:$L$145</c:f>
              <c:strCache>
                <c:ptCount val="1"/>
                <c:pt idx="0">
                  <c:v>Inversión Real Directa</c:v>
                </c:pt>
              </c:strCache>
            </c:strRef>
          </c:tx>
          <c:spPr>
            <a:solidFill>
              <a:srgbClr val="698DFF"/>
            </a:solidFill>
          </c:spPr>
          <c:invertIfNegative val="0"/>
          <c:cat>
            <c:numRef>
              <c:f>consol!$M$141:$V$141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consol!$M$145:$V$145</c:f>
              <c:numCache>
                <c:formatCode>#,##0</c:formatCode>
                <c:ptCount val="10"/>
                <c:pt idx="0">
                  <c:v>1620115.4005513026</c:v>
                </c:pt>
                <c:pt idx="1">
                  <c:v>2440826.1171983294</c:v>
                </c:pt>
                <c:pt idx="2">
                  <c:v>3500139.5918424679</c:v>
                </c:pt>
                <c:pt idx="3">
                  <c:v>4138863.4442121671</c:v>
                </c:pt>
                <c:pt idx="4">
                  <c:v>4071913.8616738087</c:v>
                </c:pt>
                <c:pt idx="5">
                  <c:v>6952806.9523953591</c:v>
                </c:pt>
                <c:pt idx="6">
                  <c:v>11805585.989509119</c:v>
                </c:pt>
                <c:pt idx="7">
                  <c:v>11899310.006399924</c:v>
                </c:pt>
                <c:pt idx="8">
                  <c:v>11061514.156696683</c:v>
                </c:pt>
                <c:pt idx="9">
                  <c:v>17665089.20357782</c:v>
                </c:pt>
              </c:numCache>
            </c:numRef>
          </c:val>
        </c:ser>
        <c:ser>
          <c:idx val="4"/>
          <c:order val="4"/>
          <c:tx>
            <c:strRef>
              <c:f>consol!$A$146:$L$146</c:f>
              <c:strCache>
                <c:ptCount val="1"/>
                <c:pt idx="0">
                  <c:v>Otros</c:v>
                </c:pt>
              </c:strCache>
            </c:strRef>
          </c:tx>
          <c:spPr>
            <a:solidFill>
              <a:srgbClr val="A7BCFF"/>
            </a:solidFill>
          </c:spPr>
          <c:invertIfNegative val="0"/>
          <c:cat>
            <c:numRef>
              <c:f>consol!$M$141:$V$141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consol!$M$146:$V$146</c:f>
              <c:numCache>
                <c:formatCode>#,##0</c:formatCode>
                <c:ptCount val="10"/>
                <c:pt idx="0">
                  <c:v>241598.69990673297</c:v>
                </c:pt>
                <c:pt idx="1">
                  <c:v>346661.45804894611</c:v>
                </c:pt>
                <c:pt idx="2">
                  <c:v>343246.6255810117</c:v>
                </c:pt>
                <c:pt idx="3">
                  <c:v>428604.39133672742</c:v>
                </c:pt>
                <c:pt idx="4">
                  <c:v>477407.77143825009</c:v>
                </c:pt>
                <c:pt idx="5">
                  <c:v>579449.19934522221</c:v>
                </c:pt>
                <c:pt idx="6">
                  <c:v>722397.32989725168</c:v>
                </c:pt>
                <c:pt idx="7">
                  <c:v>835834.88442124752</c:v>
                </c:pt>
                <c:pt idx="8">
                  <c:v>1036822.3193665426</c:v>
                </c:pt>
                <c:pt idx="9">
                  <c:v>1267042.5793206124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6522496"/>
        <c:axId val="106524032"/>
      </c:barChart>
      <c:catAx>
        <c:axId val="106522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s-AR"/>
          </a:p>
        </c:txPr>
        <c:crossAx val="106524032"/>
        <c:crosses val="autoZero"/>
        <c:auto val="1"/>
        <c:lblAlgn val="ctr"/>
        <c:lblOffset val="100"/>
        <c:noMultiLvlLbl val="0"/>
      </c:catAx>
      <c:valAx>
        <c:axId val="106524032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10652249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es-A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38679152614518"/>
          <c:y val="4.5059690252447528E-2"/>
          <c:w val="0.80655095534765486"/>
          <c:h val="0.750697095707409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consol!$A$144</c:f>
              <c:strCache>
                <c:ptCount val="1"/>
                <c:pt idx="0">
                  <c:v>Ingresos Propios Ordinarios</c:v>
                </c:pt>
              </c:strCache>
            </c:strRef>
          </c:tx>
          <c:spPr>
            <a:solidFill>
              <a:srgbClr val="0032D0"/>
            </a:solidFill>
          </c:spPr>
          <c:invertIfNegative val="0"/>
          <c:cat>
            <c:numRef>
              <c:f>consol!$M$138:$V$138</c:f>
              <c:numCache>
                <c:formatCode>#,##0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consol!$M$144:$V$144</c:f>
              <c:numCache>
                <c:formatCode>#,##0</c:formatCode>
                <c:ptCount val="10"/>
                <c:pt idx="0">
                  <c:v>5274.3715416697678</c:v>
                </c:pt>
                <c:pt idx="1">
                  <c:v>6099.47061918695</c:v>
                </c:pt>
                <c:pt idx="2">
                  <c:v>7378.5822325646286</c:v>
                </c:pt>
                <c:pt idx="3">
                  <c:v>8597.0316723660671</c:v>
                </c:pt>
                <c:pt idx="4">
                  <c:v>10842.765143913759</c:v>
                </c:pt>
                <c:pt idx="5">
                  <c:v>13202.187915031298</c:v>
                </c:pt>
                <c:pt idx="6">
                  <c:v>16819.148503989254</c:v>
                </c:pt>
                <c:pt idx="7">
                  <c:v>21919.757391290736</c:v>
                </c:pt>
                <c:pt idx="8">
                  <c:v>29117.263504705297</c:v>
                </c:pt>
                <c:pt idx="9">
                  <c:v>39975.401169190322</c:v>
                </c:pt>
              </c:numCache>
            </c:numRef>
          </c:val>
        </c:ser>
        <c:ser>
          <c:idx val="1"/>
          <c:order val="1"/>
          <c:tx>
            <c:strRef>
              <c:f>consol!$A$145</c:f>
              <c:strCache>
                <c:ptCount val="1"/>
                <c:pt idx="0">
                  <c:v>Gastos Totales</c:v>
                </c:pt>
              </c:strCache>
            </c:strRef>
          </c:tx>
          <c:spPr>
            <a:solidFill>
              <a:srgbClr val="698DFF"/>
            </a:solidFill>
          </c:spPr>
          <c:invertIfNegative val="0"/>
          <c:cat>
            <c:numRef>
              <c:f>consol!$M$138:$V$138</c:f>
              <c:numCache>
                <c:formatCode>#,##0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consol!$M$145:$V$145</c:f>
              <c:numCache>
                <c:formatCode>#,##0</c:formatCode>
                <c:ptCount val="10"/>
                <c:pt idx="0">
                  <c:v>11626.071912214406</c:v>
                </c:pt>
                <c:pt idx="1">
                  <c:v>15212.685876255746</c:v>
                </c:pt>
                <c:pt idx="2">
                  <c:v>19520.626426869665</c:v>
                </c:pt>
                <c:pt idx="3">
                  <c:v>24420.487200786964</c:v>
                </c:pt>
                <c:pt idx="4">
                  <c:v>30284.431781126452</c:v>
                </c:pt>
                <c:pt idx="5">
                  <c:v>39886.837754707492</c:v>
                </c:pt>
                <c:pt idx="6">
                  <c:v>53405.385077672887</c:v>
                </c:pt>
                <c:pt idx="7">
                  <c:v>67776.368502834841</c:v>
                </c:pt>
                <c:pt idx="8">
                  <c:v>81229.060553439966</c:v>
                </c:pt>
                <c:pt idx="9">
                  <c:v>112069.68345624638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5"/>
        <c:axId val="29891584"/>
        <c:axId val="29922432"/>
      </c:barChart>
      <c:lineChart>
        <c:grouping val="standard"/>
        <c:varyColors val="0"/>
        <c:ser>
          <c:idx val="2"/>
          <c:order val="2"/>
          <c:tx>
            <c:strRef>
              <c:f>consol!$A$146</c:f>
              <c:strCache>
                <c:ptCount val="1"/>
                <c:pt idx="0">
                  <c:v>Autofinanciamiento (eje der.)</c:v>
                </c:pt>
              </c:strCache>
            </c:strRef>
          </c:tx>
          <c:spPr>
            <a:ln w="38100">
              <a:solidFill>
                <a:srgbClr val="CC00CC"/>
              </a:solidFill>
            </a:ln>
          </c:spPr>
          <c:marker>
            <c:spPr>
              <a:solidFill>
                <a:srgbClr val="CC00CC"/>
              </a:solidFill>
              <a:ln w="38100">
                <a:solidFill>
                  <a:srgbClr val="CC00CC"/>
                </a:solidFill>
              </a:ln>
            </c:spPr>
          </c:marker>
          <c:dLbls>
            <c:numFmt formatCode="0.0%" sourceLinked="0"/>
            <c:txPr>
              <a:bodyPr/>
              <a:lstStyle/>
              <a:p>
                <a:pPr>
                  <a:defRPr sz="1400" b="1"/>
                </a:pPr>
                <a:endParaRPr lang="es-A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consol!$M$146:$V$146</c:f>
              <c:numCache>
                <c:formatCode>General</c:formatCode>
                <c:ptCount val="10"/>
                <c:pt idx="0">
                  <c:v>0.45366754837706513</c:v>
                </c:pt>
                <c:pt idx="1">
                  <c:v>0.40094633313287048</c:v>
                </c:pt>
                <c:pt idx="2">
                  <c:v>0.37798900871378754</c:v>
                </c:pt>
                <c:pt idx="3">
                  <c:v>0.35204177548468502</c:v>
                </c:pt>
                <c:pt idx="4">
                  <c:v>0.35803099170812491</c:v>
                </c:pt>
                <c:pt idx="5">
                  <c:v>0.33099109024939333</c:v>
                </c:pt>
                <c:pt idx="6">
                  <c:v>0.31493356858166</c:v>
                </c:pt>
                <c:pt idx="7">
                  <c:v>0.32341298118346234</c:v>
                </c:pt>
                <c:pt idx="8">
                  <c:v>0.35845870069553837</c:v>
                </c:pt>
                <c:pt idx="9">
                  <c:v>0.35670129455480526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924736"/>
        <c:axId val="29964544"/>
      </c:lineChart>
      <c:catAx>
        <c:axId val="29891584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es-AR"/>
          </a:p>
        </c:txPr>
        <c:crossAx val="29922432"/>
        <c:crosses val="autoZero"/>
        <c:auto val="1"/>
        <c:lblAlgn val="ctr"/>
        <c:lblOffset val="100"/>
        <c:noMultiLvlLbl val="0"/>
      </c:catAx>
      <c:valAx>
        <c:axId val="299224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Millones de $</a:t>
                </a:r>
              </a:p>
            </c:rich>
          </c:tx>
          <c:layout>
            <c:manualLayout>
              <c:xMode val="edge"/>
              <c:yMode val="edge"/>
              <c:x val="7.5606264008739373E-3"/>
              <c:y val="0.30558789823515931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ln w="9525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400"/>
            </a:pPr>
            <a:endParaRPr lang="es-AR"/>
          </a:p>
        </c:txPr>
        <c:crossAx val="29891584"/>
        <c:crosses val="autoZero"/>
        <c:crossBetween val="between"/>
      </c:valAx>
      <c:catAx>
        <c:axId val="29924736"/>
        <c:scaling>
          <c:orientation val="minMax"/>
        </c:scaling>
        <c:delete val="1"/>
        <c:axPos val="b"/>
        <c:majorTickMark val="out"/>
        <c:minorTickMark val="none"/>
        <c:tickLblPos val="nextTo"/>
        <c:crossAx val="29964544"/>
        <c:crosses val="autoZero"/>
        <c:auto val="1"/>
        <c:lblAlgn val="ctr"/>
        <c:lblOffset val="100"/>
        <c:noMultiLvlLbl val="0"/>
      </c:catAx>
      <c:valAx>
        <c:axId val="29964544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AR"/>
          </a:p>
        </c:txPr>
        <c:crossAx val="29924736"/>
        <c:crosses val="max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33621653751789"/>
          <c:y val="2.782161684293244E-2"/>
          <c:w val="0.79390484115490834"/>
          <c:h val="0.59280129807290016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  <c:spPr>
              <a:solidFill>
                <a:srgbClr val="000099"/>
              </a:solidFill>
            </c:spPr>
          </c:dPt>
          <c:dPt>
            <c:idx val="1"/>
            <c:bubble3D val="0"/>
            <c:spPr>
              <a:solidFill>
                <a:srgbClr val="0033CC"/>
              </a:solidFill>
            </c:spPr>
          </c:dPt>
          <c:dPt>
            <c:idx val="2"/>
            <c:bubble3D val="0"/>
            <c:spPr>
              <a:solidFill>
                <a:srgbClr val="0541FF"/>
              </a:solidFill>
            </c:spPr>
          </c:dPt>
          <c:dPt>
            <c:idx val="3"/>
            <c:bubble3D val="0"/>
            <c:spPr>
              <a:solidFill>
                <a:srgbClr val="3364FF"/>
              </a:solidFill>
            </c:spPr>
          </c:dPt>
          <c:dPt>
            <c:idx val="4"/>
            <c:bubble3D val="0"/>
            <c:spPr>
              <a:solidFill>
                <a:srgbClr val="5B82FF"/>
              </a:solidFill>
            </c:spPr>
          </c:dPt>
          <c:dPt>
            <c:idx val="5"/>
            <c:bubble3D val="0"/>
            <c:spPr>
              <a:solidFill>
                <a:srgbClr val="143740"/>
              </a:solidFill>
            </c:spPr>
          </c:dPt>
          <c:dPt>
            <c:idx val="6"/>
            <c:bubble3D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7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8"/>
            <c:bubble3D val="0"/>
            <c:spPr>
              <a:solidFill>
                <a:schemeClr val="accent5"/>
              </a:solidFill>
            </c:spPr>
          </c:dPt>
          <c:dPt>
            <c:idx val="9"/>
            <c:bubble3D val="0"/>
            <c:spPr>
              <a:solidFill>
                <a:srgbClr val="9FD3E1"/>
              </a:solidFill>
            </c:spPr>
          </c:dPt>
          <c:dPt>
            <c:idx val="10"/>
            <c:bubble3D val="0"/>
            <c:spPr>
              <a:solidFill>
                <a:srgbClr val="CCE7F0"/>
              </a:solidFill>
            </c:spPr>
          </c:dPt>
          <c:dPt>
            <c:idx val="11"/>
            <c:bubble3D val="0"/>
            <c:spPr>
              <a:solidFill>
                <a:srgbClr val="9BB3FF"/>
              </a:solidFill>
            </c:spPr>
          </c:dPt>
          <c:dLbls>
            <c:dLbl>
              <c:idx val="10"/>
              <c:layout>
                <c:manualLayout>
                  <c:x val="-1.0012526639206209E-16"/>
                  <c:y val="2.297872354424358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AR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'Consol (adaptado)'!$A$176:$A$186</c:f>
              <c:strCache>
                <c:ptCount val="11"/>
                <c:pt idx="0">
                  <c:v>Tasa General Inmobiliaria</c:v>
                </c:pt>
                <c:pt idx="1">
                  <c:v>Inspección, seguridad e higiene</c:v>
                </c:pt>
                <c:pt idx="2">
                  <c:v>Contribución de mejoras</c:v>
                </c:pt>
                <c:pt idx="3">
                  <c:v>Servicios sanitarios</c:v>
                </c:pt>
                <c:pt idx="4">
                  <c:v>Tasa sobre energía eléctrica</c:v>
                </c:pt>
                <c:pt idx="5">
                  <c:v>Otras tasas y contribuciones</c:v>
                </c:pt>
                <c:pt idx="6">
                  <c:v>Derecho de ocupación</c:v>
                </c:pt>
                <c:pt idx="7">
                  <c:v>Publicidad y propaganda</c:v>
                </c:pt>
                <c:pt idx="8">
                  <c:v>Tasa de inspección veterinaria</c:v>
                </c:pt>
                <c:pt idx="9">
                  <c:v>Espectáculos públicos</c:v>
                </c:pt>
                <c:pt idx="10">
                  <c:v>Tasa de bromatología</c:v>
                </c:pt>
              </c:strCache>
            </c:strRef>
          </c:cat>
          <c:val>
            <c:numRef>
              <c:f>'Consol (adaptado)'!$L$176:$L$186</c:f>
              <c:numCache>
                <c:formatCode>0.0%</c:formatCode>
                <c:ptCount val="11"/>
                <c:pt idx="0">
                  <c:v>0.42533084756939288</c:v>
                </c:pt>
                <c:pt idx="1">
                  <c:v>0.39097301772745691</c:v>
                </c:pt>
                <c:pt idx="2">
                  <c:v>6.0870947191990356E-2</c:v>
                </c:pt>
                <c:pt idx="3">
                  <c:v>3.971422797708591E-2</c:v>
                </c:pt>
                <c:pt idx="4">
                  <c:v>2.2059406475036108E-2</c:v>
                </c:pt>
                <c:pt idx="5">
                  <c:v>1.8347087881396371E-2</c:v>
                </c:pt>
                <c:pt idx="6">
                  <c:v>1.5821970586722335E-2</c:v>
                </c:pt>
                <c:pt idx="7">
                  <c:v>1.1470791283174806E-2</c:v>
                </c:pt>
                <c:pt idx="8">
                  <c:v>1.0104223789693325E-2</c:v>
                </c:pt>
                <c:pt idx="9">
                  <c:v>3.5593739907070015E-3</c:v>
                </c:pt>
                <c:pt idx="10">
                  <c:v>1.7481055273440111E-3</c:v>
                </c:pt>
              </c:numCache>
            </c:numRef>
          </c:val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plitType val="pos"/>
        <c:splitPos val="6"/>
        <c:secondPieSize val="75"/>
        <c:serLines/>
      </c:ofPieChart>
    </c:plotArea>
    <c:legend>
      <c:legendPos val="b"/>
      <c:layout>
        <c:manualLayout>
          <c:xMode val="edge"/>
          <c:yMode val="edge"/>
          <c:x val="8.5432217927532181E-2"/>
          <c:y val="0.74869916033971073"/>
          <c:w val="0.84051737030538309"/>
          <c:h val="0.20023061154019312"/>
        </c:manualLayout>
      </c:layout>
      <c:overlay val="0"/>
      <c:txPr>
        <a:bodyPr/>
        <a:lstStyle/>
        <a:p>
          <a:pPr>
            <a:defRPr sz="1300" b="1"/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799284198462531E-2"/>
          <c:y val="2.6381772511892679E-2"/>
          <c:w val="0.91011785579916382"/>
          <c:h val="0.66023752613582676"/>
        </c:manualLayout>
      </c:layout>
      <c:lineChart>
        <c:grouping val="standard"/>
        <c:varyColors val="0"/>
        <c:ser>
          <c:idx val="0"/>
          <c:order val="0"/>
          <c:tx>
            <c:v>TGI / Gasto en Alumbrado público, recolección de residuos, barrido y limpieza</c:v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  <a:ln>
                <a:solidFill>
                  <a:srgbClr val="FF6699"/>
                </a:solidFill>
              </a:ln>
            </c:spPr>
          </c:marker>
          <c:cat>
            <c:numRef>
              <c:f>'Comparaciones resumen'!$A$4:$A$9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'Comparaciones resumen'!$B$4:$B$9</c:f>
              <c:numCache>
                <c:formatCode>0.0%</c:formatCode>
                <c:ptCount val="6"/>
                <c:pt idx="0">
                  <c:v>1.0051256741124295</c:v>
                </c:pt>
                <c:pt idx="1">
                  <c:v>0.88337995876978936</c:v>
                </c:pt>
                <c:pt idx="2">
                  <c:v>0.76272486205391599</c:v>
                </c:pt>
                <c:pt idx="3">
                  <c:v>0.76609883315944893</c:v>
                </c:pt>
                <c:pt idx="4">
                  <c:v>0.74724159890419717</c:v>
                </c:pt>
                <c:pt idx="5">
                  <c:v>0.68860059724347189</c:v>
                </c:pt>
              </c:numCache>
            </c:numRef>
          </c:val>
          <c:smooth val="0"/>
        </c:ser>
        <c:ser>
          <c:idx val="1"/>
          <c:order val="1"/>
          <c:tx>
            <c:v>Servicios sanitarios / Agua potable, alcantarillado y cloacas</c:v>
          </c:tx>
          <c:spPr>
            <a:ln>
              <a:solidFill>
                <a:srgbClr val="7030A0"/>
              </a:solidFill>
            </a:ln>
          </c:spPr>
          <c:marker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cat>
            <c:numRef>
              <c:f>'Comparaciones resumen'!$A$4:$A$9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'Comparaciones resumen'!$D$4:$D$9</c:f>
              <c:numCache>
                <c:formatCode>0%</c:formatCode>
                <c:ptCount val="6"/>
                <c:pt idx="0">
                  <c:v>0.29365975677000805</c:v>
                </c:pt>
                <c:pt idx="1">
                  <c:v>0.29914469159281193</c:v>
                </c:pt>
                <c:pt idx="2">
                  <c:v>0.27269896307471786</c:v>
                </c:pt>
                <c:pt idx="3">
                  <c:v>0.26615030890776586</c:v>
                </c:pt>
                <c:pt idx="4">
                  <c:v>0.26772405153596018</c:v>
                </c:pt>
                <c:pt idx="5">
                  <c:v>0.19070009106925379</c:v>
                </c:pt>
              </c:numCache>
            </c:numRef>
          </c:val>
          <c:smooth val="0"/>
        </c:ser>
        <c:ser>
          <c:idx val="2"/>
          <c:order val="2"/>
          <c:tx>
            <c:v>Tasa Cementerios / Gasto en Cementerios</c:v>
          </c:tx>
          <c:spPr>
            <a:ln>
              <a:solidFill>
                <a:srgbClr val="0032D0"/>
              </a:solidFill>
            </a:ln>
          </c:spPr>
          <c:marker>
            <c:spPr>
              <a:solidFill>
                <a:srgbClr val="0032D0"/>
              </a:solidFill>
              <a:ln>
                <a:solidFill>
                  <a:srgbClr val="0032D0"/>
                </a:solidFill>
              </a:ln>
            </c:spPr>
          </c:marker>
          <c:cat>
            <c:numRef>
              <c:f>'Comparaciones resumen'!$A$4:$A$9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'Comparaciones resumen'!$F$4:$F$9</c:f>
              <c:numCache>
                <c:formatCode>0.0%</c:formatCode>
                <c:ptCount val="6"/>
                <c:pt idx="0">
                  <c:v>0.8155523234423312</c:v>
                </c:pt>
                <c:pt idx="1">
                  <c:v>0.77109100710336065</c:v>
                </c:pt>
                <c:pt idx="2">
                  <c:v>0.67772961496546014</c:v>
                </c:pt>
                <c:pt idx="3">
                  <c:v>0.75891353134229766</c:v>
                </c:pt>
                <c:pt idx="4">
                  <c:v>0.82380027087912222</c:v>
                </c:pt>
                <c:pt idx="5">
                  <c:v>0.6606131120916966</c:v>
                </c:pt>
              </c:numCache>
            </c:numRef>
          </c:val>
          <c:smooth val="0"/>
        </c:ser>
        <c:ser>
          <c:idx val="3"/>
          <c:order val="3"/>
          <c:tx>
            <c:v>Contribución por mejoras + Fondo para obras / Gasto en Planeamiento y desarrollo urbano</c:v>
          </c:tx>
          <c:spPr>
            <a:ln>
              <a:solidFill>
                <a:schemeClr val="accent5"/>
              </a:solidFill>
            </a:ln>
          </c:spPr>
          <c:marker>
            <c:spPr>
              <a:solidFill>
                <a:schemeClr val="accent5"/>
              </a:solidFill>
              <a:ln>
                <a:solidFill>
                  <a:schemeClr val="accent5"/>
                </a:solidFill>
              </a:ln>
            </c:spPr>
          </c:marker>
          <c:cat>
            <c:numRef>
              <c:f>'Comparaciones resumen'!$A$4:$A$9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'Comparaciones resumen'!$H$4:$H$9</c:f>
              <c:numCache>
                <c:formatCode>0.0%</c:formatCode>
                <c:ptCount val="6"/>
                <c:pt idx="0">
                  <c:v>0.28777882850046732</c:v>
                </c:pt>
                <c:pt idx="1">
                  <c:v>0.27020743286431714</c:v>
                </c:pt>
                <c:pt idx="2">
                  <c:v>0.25557690812627093</c:v>
                </c:pt>
                <c:pt idx="3">
                  <c:v>0.26328313308757856</c:v>
                </c:pt>
                <c:pt idx="4">
                  <c:v>0.22758215782414995</c:v>
                </c:pt>
                <c:pt idx="5">
                  <c:v>0.24088102061698385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424576"/>
        <c:axId val="106439040"/>
      </c:lineChart>
      <c:catAx>
        <c:axId val="106424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es-AR"/>
          </a:p>
        </c:txPr>
        <c:crossAx val="106439040"/>
        <c:crosses val="autoZero"/>
        <c:auto val="1"/>
        <c:lblAlgn val="ctr"/>
        <c:lblOffset val="100"/>
        <c:noMultiLvlLbl val="0"/>
      </c:catAx>
      <c:valAx>
        <c:axId val="106439040"/>
        <c:scaling>
          <c:orientation val="minMax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 b="1"/>
            </a:pPr>
            <a:endParaRPr lang="es-AR"/>
          </a:p>
        </c:txPr>
        <c:crossAx val="106424576"/>
        <c:crosses val="autoZero"/>
        <c:crossBetween val="between"/>
      </c:valAx>
      <c:spPr>
        <a:noFill/>
      </c:spPr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es-AR"/>
        </a:p>
      </c:txPr>
    </c:legend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849115014469318E-2"/>
          <c:y val="6.7448755594834237E-2"/>
          <c:w val="0.90180222428817602"/>
          <c:h val="0.8560266315205449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32D0"/>
            </a:solidFill>
            <a:ln>
              <a:solidFill>
                <a:srgbClr val="0032D0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A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'C:\Users\Mariel\AppData\Local\Temp\Rar$DI05.568\[Consol Regional.xlsx]Consol'!$A$113:$A$117</c:f>
              <c:strCache>
                <c:ptCount val="5"/>
                <c:pt idx="0">
                  <c:v>Centro</c:v>
                </c:pt>
                <c:pt idx="1">
                  <c:v>Patagonia</c:v>
                </c:pt>
                <c:pt idx="2">
                  <c:v>Cuyo</c:v>
                </c:pt>
                <c:pt idx="3">
                  <c:v>NOA</c:v>
                </c:pt>
                <c:pt idx="4">
                  <c:v>NEA</c:v>
                </c:pt>
              </c:strCache>
            </c:strRef>
          </c:cat>
          <c:val>
            <c:numRef>
              <c:f>'C:\Users\Mariel\AppData\Local\Temp\Rar$DI05.568\[Consol Regional.xlsx]Consol'!$D$113:$D$117</c:f>
              <c:numCache>
                <c:formatCode>General</c:formatCode>
                <c:ptCount val="5"/>
                <c:pt idx="0">
                  <c:v>475.91737636415002</c:v>
                </c:pt>
                <c:pt idx="1">
                  <c:v>335.58000696570707</c:v>
                </c:pt>
                <c:pt idx="2">
                  <c:v>241.00277731055064</c:v>
                </c:pt>
                <c:pt idx="3">
                  <c:v>216.17217835971164</c:v>
                </c:pt>
                <c:pt idx="4">
                  <c:v>93.864288286445074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06567168"/>
        <c:axId val="106574208"/>
      </c:barChart>
      <c:catAx>
        <c:axId val="106567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s-AR"/>
          </a:p>
        </c:txPr>
        <c:crossAx val="106574208"/>
        <c:crosses val="autoZero"/>
        <c:auto val="1"/>
        <c:lblAlgn val="ctr"/>
        <c:lblOffset val="100"/>
        <c:noMultiLvlLbl val="0"/>
      </c:catAx>
      <c:valAx>
        <c:axId val="106574208"/>
        <c:scaling>
          <c:orientation val="minMax"/>
        </c:scaling>
        <c:delete val="0"/>
        <c:axPos val="l"/>
        <c:numFmt formatCode="_(&quot;$&quot;* #,##0_);_(&quot;$&quot;* \(#,##0\);_(&quot;$&quot;* &quot;-&quot;_);_(@_)" sourceLinked="0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s-AR"/>
          </a:p>
        </c:txPr>
        <c:crossAx val="1065671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838B15-40E9-48F7-B0B9-CBEC36A3A627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70B2CA4-F31B-49A0-B260-B221D7D52DEA}">
      <dgm:prSet phldrT="[Texto]"/>
      <dgm:spPr/>
      <dgm:t>
        <a:bodyPr/>
        <a:lstStyle/>
        <a:p>
          <a:r>
            <a:rPr lang="es-AR" dirty="0" smtClean="0"/>
            <a:t>Tasas y contribuciones </a:t>
          </a:r>
          <a:r>
            <a:rPr lang="es-AR" b="1" dirty="0" smtClean="0"/>
            <a:t>72,8%</a:t>
          </a:r>
          <a:endParaRPr lang="es-AR" b="1" dirty="0"/>
        </a:p>
      </dgm:t>
    </dgm:pt>
    <dgm:pt modelId="{181D5143-DB56-4D74-8147-FD150D27A3D9}" type="parTrans" cxnId="{D73E1A28-A3BC-4071-B0BD-016B0661CB98}">
      <dgm:prSet/>
      <dgm:spPr/>
      <dgm:t>
        <a:bodyPr/>
        <a:lstStyle/>
        <a:p>
          <a:endParaRPr lang="es-AR"/>
        </a:p>
      </dgm:t>
    </dgm:pt>
    <dgm:pt modelId="{80D10AC4-DDA7-4E1A-8558-DA8F3D31C878}" type="sibTrans" cxnId="{D73E1A28-A3BC-4071-B0BD-016B0661CB98}">
      <dgm:prSet/>
      <dgm:spPr/>
      <dgm:t>
        <a:bodyPr/>
        <a:lstStyle/>
        <a:p>
          <a:endParaRPr lang="es-AR"/>
        </a:p>
      </dgm:t>
    </dgm:pt>
    <dgm:pt modelId="{35C956A7-3A31-4933-85E9-60C721A1D20F}">
      <dgm:prSet phldrT="[Texto]"/>
      <dgm:spPr/>
      <dgm:t>
        <a:bodyPr/>
        <a:lstStyle/>
        <a:p>
          <a:r>
            <a:rPr lang="es-AR" dirty="0" smtClean="0"/>
            <a:t>Impuestos delegados</a:t>
          </a:r>
        </a:p>
        <a:p>
          <a:r>
            <a:rPr lang="es-AR" b="1" dirty="0" smtClean="0"/>
            <a:t>6,2%</a:t>
          </a:r>
          <a:endParaRPr lang="es-AR" b="1" dirty="0"/>
        </a:p>
      </dgm:t>
    </dgm:pt>
    <dgm:pt modelId="{029FF8C1-4802-4853-B15E-9E20F94E531A}" type="parTrans" cxnId="{8269E242-F609-4AB7-9644-60CDA5811F26}">
      <dgm:prSet/>
      <dgm:spPr/>
      <dgm:t>
        <a:bodyPr/>
        <a:lstStyle/>
        <a:p>
          <a:endParaRPr lang="es-AR"/>
        </a:p>
      </dgm:t>
    </dgm:pt>
    <dgm:pt modelId="{ABB06BCC-A17E-4DCB-AC6C-BE5A9E6266A2}" type="sibTrans" cxnId="{8269E242-F609-4AB7-9644-60CDA5811F26}">
      <dgm:prSet/>
      <dgm:spPr/>
      <dgm:t>
        <a:bodyPr/>
        <a:lstStyle/>
        <a:p>
          <a:endParaRPr lang="es-AR"/>
        </a:p>
      </dgm:t>
    </dgm:pt>
    <dgm:pt modelId="{1FB396A3-545B-49EA-82A3-C557D0BDC76F}">
      <dgm:prSet phldrT="[Texto]"/>
      <dgm:spPr/>
      <dgm:t>
        <a:bodyPr/>
        <a:lstStyle/>
        <a:p>
          <a:r>
            <a:rPr lang="es-AR" dirty="0" smtClean="0"/>
            <a:t>Venta de bs. y ss. </a:t>
          </a:r>
          <a:r>
            <a:rPr lang="es-AR" b="1" dirty="0" smtClean="0"/>
            <a:t>1,6%</a:t>
          </a:r>
          <a:endParaRPr lang="es-AR" b="1" dirty="0"/>
        </a:p>
      </dgm:t>
    </dgm:pt>
    <dgm:pt modelId="{1BA66ADF-BE17-4D2A-AB16-D65AFE112319}" type="parTrans" cxnId="{405CB692-645A-424F-9D64-777AB5365AA7}">
      <dgm:prSet/>
      <dgm:spPr/>
      <dgm:t>
        <a:bodyPr/>
        <a:lstStyle/>
        <a:p>
          <a:endParaRPr lang="es-AR"/>
        </a:p>
      </dgm:t>
    </dgm:pt>
    <dgm:pt modelId="{B2F2C82F-E939-47E1-9886-1027FF668F65}" type="sibTrans" cxnId="{405CB692-645A-424F-9D64-777AB5365AA7}">
      <dgm:prSet/>
      <dgm:spPr/>
      <dgm:t>
        <a:bodyPr/>
        <a:lstStyle/>
        <a:p>
          <a:endParaRPr lang="es-AR"/>
        </a:p>
      </dgm:t>
    </dgm:pt>
    <dgm:pt modelId="{3DF83D56-4133-45C2-B8F3-07270BD760CD}">
      <dgm:prSet phldrT="[Texto]"/>
      <dgm:spPr/>
      <dgm:t>
        <a:bodyPr/>
        <a:lstStyle/>
        <a:p>
          <a:r>
            <a:rPr lang="es-AR" dirty="0" smtClean="0"/>
            <a:t>Rentas de la </a:t>
          </a:r>
          <a:r>
            <a:rPr lang="es-AR" dirty="0" err="1" smtClean="0"/>
            <a:t>prop</a:t>
          </a:r>
          <a:r>
            <a:rPr lang="es-AR" dirty="0" smtClean="0"/>
            <a:t>. </a:t>
          </a:r>
          <a:r>
            <a:rPr lang="es-AR" b="1" dirty="0" smtClean="0"/>
            <a:t>0,9%</a:t>
          </a:r>
          <a:endParaRPr lang="es-AR" b="1" dirty="0"/>
        </a:p>
      </dgm:t>
    </dgm:pt>
    <dgm:pt modelId="{E62AACDB-EBB3-4CF3-9FF6-7FEB6476A611}" type="parTrans" cxnId="{5D100966-8BC9-445F-9455-68FB55A05B95}">
      <dgm:prSet/>
      <dgm:spPr/>
      <dgm:t>
        <a:bodyPr/>
        <a:lstStyle/>
        <a:p>
          <a:endParaRPr lang="es-AR"/>
        </a:p>
      </dgm:t>
    </dgm:pt>
    <dgm:pt modelId="{863633B3-601D-497A-98D4-10C79FF2DCA2}" type="sibTrans" cxnId="{5D100966-8BC9-445F-9455-68FB55A05B95}">
      <dgm:prSet/>
      <dgm:spPr/>
      <dgm:t>
        <a:bodyPr/>
        <a:lstStyle/>
        <a:p>
          <a:endParaRPr lang="es-AR"/>
        </a:p>
      </dgm:t>
    </dgm:pt>
    <dgm:pt modelId="{3D9F8659-6B5A-42A4-80E0-F62CD952195F}">
      <dgm:prSet phldrT="[Texto]"/>
      <dgm:spPr/>
      <dgm:t>
        <a:bodyPr/>
        <a:lstStyle/>
        <a:p>
          <a:r>
            <a:rPr lang="es-AR" dirty="0" smtClean="0"/>
            <a:t>Ingresos no tributarios </a:t>
          </a:r>
          <a:r>
            <a:rPr lang="es-AR" b="1" dirty="0" smtClean="0"/>
            <a:t>18,5%</a:t>
          </a:r>
          <a:endParaRPr lang="es-AR" b="1" dirty="0"/>
        </a:p>
      </dgm:t>
    </dgm:pt>
    <dgm:pt modelId="{227437D6-E227-4F73-B5F7-CA33EA777C3D}" type="parTrans" cxnId="{B3B0E2F5-9DFC-48F3-AFA8-3D1AF93075EF}">
      <dgm:prSet/>
      <dgm:spPr/>
      <dgm:t>
        <a:bodyPr/>
        <a:lstStyle/>
        <a:p>
          <a:endParaRPr lang="es-AR"/>
        </a:p>
      </dgm:t>
    </dgm:pt>
    <dgm:pt modelId="{83CDE58E-B600-4C32-9850-C061EDE1C495}" type="sibTrans" cxnId="{B3B0E2F5-9DFC-48F3-AFA8-3D1AF93075EF}">
      <dgm:prSet/>
      <dgm:spPr/>
      <dgm:t>
        <a:bodyPr/>
        <a:lstStyle/>
        <a:p>
          <a:endParaRPr lang="es-AR"/>
        </a:p>
      </dgm:t>
    </dgm:pt>
    <dgm:pt modelId="{BF00E791-B54A-4CEE-A2B4-976E7262AD8E}" type="pres">
      <dgm:prSet presAssocID="{AD838B15-40E9-48F7-B0B9-CBEC36A3A62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025DEFA-CCC6-4D95-9B16-F9F41A291820}" type="pres">
      <dgm:prSet presAssocID="{AD838B15-40E9-48F7-B0B9-CBEC36A3A627}" presName="radial" presStyleCnt="0">
        <dgm:presLayoutVars>
          <dgm:animLvl val="ctr"/>
        </dgm:presLayoutVars>
      </dgm:prSet>
      <dgm:spPr/>
    </dgm:pt>
    <dgm:pt modelId="{C88048A5-AF7E-428E-8925-A3724278D741}" type="pres">
      <dgm:prSet presAssocID="{870B2CA4-F31B-49A0-B260-B221D7D52DEA}" presName="centerShape" presStyleLbl="vennNode1" presStyleIdx="0" presStyleCnt="5"/>
      <dgm:spPr/>
      <dgm:t>
        <a:bodyPr/>
        <a:lstStyle/>
        <a:p>
          <a:endParaRPr lang="es-AR"/>
        </a:p>
      </dgm:t>
    </dgm:pt>
    <dgm:pt modelId="{181BD777-E17A-4D15-99C4-327A4324E06A}" type="pres">
      <dgm:prSet presAssocID="{35C956A7-3A31-4933-85E9-60C721A1D20F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091767F-EF9F-4ABA-9CB4-7F926448D94B}" type="pres">
      <dgm:prSet presAssocID="{1FB396A3-545B-49EA-82A3-C557D0BDC76F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659457E-8A3B-4578-81B5-E20F988B9AF6}" type="pres">
      <dgm:prSet presAssocID="{3DF83D56-4133-45C2-B8F3-07270BD760CD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61A550F-B6D4-4546-A560-0A49F28CDF6A}" type="pres">
      <dgm:prSet presAssocID="{3D9F8659-6B5A-42A4-80E0-F62CD952195F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01046C9-1D07-4E09-855E-F4C2B40EFB41}" type="presOf" srcId="{3DF83D56-4133-45C2-B8F3-07270BD760CD}" destId="{E659457E-8A3B-4578-81B5-E20F988B9AF6}" srcOrd="0" destOrd="0" presId="urn:microsoft.com/office/officeart/2005/8/layout/radial3"/>
    <dgm:cxn modelId="{5D100966-8BC9-445F-9455-68FB55A05B95}" srcId="{870B2CA4-F31B-49A0-B260-B221D7D52DEA}" destId="{3DF83D56-4133-45C2-B8F3-07270BD760CD}" srcOrd="2" destOrd="0" parTransId="{E62AACDB-EBB3-4CF3-9FF6-7FEB6476A611}" sibTransId="{863633B3-601D-497A-98D4-10C79FF2DCA2}"/>
    <dgm:cxn modelId="{6280DBCC-BB4F-4D1C-BCF3-840C71843510}" type="presOf" srcId="{1FB396A3-545B-49EA-82A3-C557D0BDC76F}" destId="{6091767F-EF9F-4ABA-9CB4-7F926448D94B}" srcOrd="0" destOrd="0" presId="urn:microsoft.com/office/officeart/2005/8/layout/radial3"/>
    <dgm:cxn modelId="{CFD601A7-C420-41DC-BBDD-EF8AE31ADA82}" type="presOf" srcId="{35C956A7-3A31-4933-85E9-60C721A1D20F}" destId="{181BD777-E17A-4D15-99C4-327A4324E06A}" srcOrd="0" destOrd="0" presId="urn:microsoft.com/office/officeart/2005/8/layout/radial3"/>
    <dgm:cxn modelId="{B3B0E2F5-9DFC-48F3-AFA8-3D1AF93075EF}" srcId="{870B2CA4-F31B-49A0-B260-B221D7D52DEA}" destId="{3D9F8659-6B5A-42A4-80E0-F62CD952195F}" srcOrd="3" destOrd="0" parTransId="{227437D6-E227-4F73-B5F7-CA33EA777C3D}" sibTransId="{83CDE58E-B600-4C32-9850-C061EDE1C495}"/>
    <dgm:cxn modelId="{86FFE811-B709-4E1B-B6A6-948574C9E3AB}" type="presOf" srcId="{870B2CA4-F31B-49A0-B260-B221D7D52DEA}" destId="{C88048A5-AF7E-428E-8925-A3724278D741}" srcOrd="0" destOrd="0" presId="urn:microsoft.com/office/officeart/2005/8/layout/radial3"/>
    <dgm:cxn modelId="{D73E1A28-A3BC-4071-B0BD-016B0661CB98}" srcId="{AD838B15-40E9-48F7-B0B9-CBEC36A3A627}" destId="{870B2CA4-F31B-49A0-B260-B221D7D52DEA}" srcOrd="0" destOrd="0" parTransId="{181D5143-DB56-4D74-8147-FD150D27A3D9}" sibTransId="{80D10AC4-DDA7-4E1A-8558-DA8F3D31C878}"/>
    <dgm:cxn modelId="{FB1681B4-19EE-4158-920B-D9E90750C64B}" type="presOf" srcId="{3D9F8659-6B5A-42A4-80E0-F62CD952195F}" destId="{F61A550F-B6D4-4546-A560-0A49F28CDF6A}" srcOrd="0" destOrd="0" presId="urn:microsoft.com/office/officeart/2005/8/layout/radial3"/>
    <dgm:cxn modelId="{405CB692-645A-424F-9D64-777AB5365AA7}" srcId="{870B2CA4-F31B-49A0-B260-B221D7D52DEA}" destId="{1FB396A3-545B-49EA-82A3-C557D0BDC76F}" srcOrd="1" destOrd="0" parTransId="{1BA66ADF-BE17-4D2A-AB16-D65AFE112319}" sibTransId="{B2F2C82F-E939-47E1-9886-1027FF668F65}"/>
    <dgm:cxn modelId="{8269E242-F609-4AB7-9644-60CDA5811F26}" srcId="{870B2CA4-F31B-49A0-B260-B221D7D52DEA}" destId="{35C956A7-3A31-4933-85E9-60C721A1D20F}" srcOrd="0" destOrd="0" parTransId="{029FF8C1-4802-4853-B15E-9E20F94E531A}" sibTransId="{ABB06BCC-A17E-4DCB-AC6C-BE5A9E6266A2}"/>
    <dgm:cxn modelId="{D9C84067-5412-4C64-8788-E5563547AF51}" type="presOf" srcId="{AD838B15-40E9-48F7-B0B9-CBEC36A3A627}" destId="{BF00E791-B54A-4CEE-A2B4-976E7262AD8E}" srcOrd="0" destOrd="0" presId="urn:microsoft.com/office/officeart/2005/8/layout/radial3"/>
    <dgm:cxn modelId="{8ED07C5F-F77A-4BE3-959C-5EE64384F3FE}" type="presParOf" srcId="{BF00E791-B54A-4CEE-A2B4-976E7262AD8E}" destId="{5025DEFA-CCC6-4D95-9B16-F9F41A291820}" srcOrd="0" destOrd="0" presId="urn:microsoft.com/office/officeart/2005/8/layout/radial3"/>
    <dgm:cxn modelId="{8A170E72-6CC6-48A2-8718-8E047A6CD58D}" type="presParOf" srcId="{5025DEFA-CCC6-4D95-9B16-F9F41A291820}" destId="{C88048A5-AF7E-428E-8925-A3724278D741}" srcOrd="0" destOrd="0" presId="urn:microsoft.com/office/officeart/2005/8/layout/radial3"/>
    <dgm:cxn modelId="{20A60674-6458-42A7-9327-D1B124A1AFAC}" type="presParOf" srcId="{5025DEFA-CCC6-4D95-9B16-F9F41A291820}" destId="{181BD777-E17A-4D15-99C4-327A4324E06A}" srcOrd="1" destOrd="0" presId="urn:microsoft.com/office/officeart/2005/8/layout/radial3"/>
    <dgm:cxn modelId="{2EA371EC-5A86-4640-8FFE-8391A12CBE38}" type="presParOf" srcId="{5025DEFA-CCC6-4D95-9B16-F9F41A291820}" destId="{6091767F-EF9F-4ABA-9CB4-7F926448D94B}" srcOrd="2" destOrd="0" presId="urn:microsoft.com/office/officeart/2005/8/layout/radial3"/>
    <dgm:cxn modelId="{400B4046-BD2D-4CBD-B04E-00E7A21D55EE}" type="presParOf" srcId="{5025DEFA-CCC6-4D95-9B16-F9F41A291820}" destId="{E659457E-8A3B-4578-81B5-E20F988B9AF6}" srcOrd="3" destOrd="0" presId="urn:microsoft.com/office/officeart/2005/8/layout/radial3"/>
    <dgm:cxn modelId="{E074BF9D-4C14-43E4-A79F-8EA42922C18D}" type="presParOf" srcId="{5025DEFA-CCC6-4D95-9B16-F9F41A291820}" destId="{F61A550F-B6D4-4546-A560-0A49F28CDF6A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48A5-AF7E-428E-8925-A3724278D741}">
      <dsp:nvSpPr>
        <dsp:cNvPr id="0" name=""/>
        <dsp:cNvSpPr/>
      </dsp:nvSpPr>
      <dsp:spPr>
        <a:xfrm>
          <a:off x="1880224" y="1003704"/>
          <a:ext cx="2500456" cy="25004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Tasas y contribuciones </a:t>
          </a:r>
          <a:r>
            <a:rPr lang="es-AR" sz="2200" b="1" kern="1200" dirty="0" smtClean="0"/>
            <a:t>72,8%</a:t>
          </a:r>
          <a:endParaRPr lang="es-AR" sz="2200" b="1" kern="1200" dirty="0"/>
        </a:p>
      </dsp:txBody>
      <dsp:txXfrm>
        <a:off x="2246407" y="1369887"/>
        <a:ext cx="1768090" cy="1768090"/>
      </dsp:txXfrm>
    </dsp:sp>
    <dsp:sp modelId="{181BD777-E17A-4D15-99C4-327A4324E06A}">
      <dsp:nvSpPr>
        <dsp:cNvPr id="0" name=""/>
        <dsp:cNvSpPr/>
      </dsp:nvSpPr>
      <dsp:spPr>
        <a:xfrm>
          <a:off x="2505338" y="446"/>
          <a:ext cx="1250228" cy="12502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kern="1200" dirty="0" smtClean="0"/>
            <a:t>Impuestos delegados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dirty="0" smtClean="0"/>
            <a:t>6,2%</a:t>
          </a:r>
          <a:endParaRPr lang="es-AR" sz="1500" b="1" kern="1200" dirty="0"/>
        </a:p>
      </dsp:txBody>
      <dsp:txXfrm>
        <a:off x="2688430" y="183538"/>
        <a:ext cx="884044" cy="884044"/>
      </dsp:txXfrm>
    </dsp:sp>
    <dsp:sp modelId="{6091767F-EF9F-4ABA-9CB4-7F926448D94B}">
      <dsp:nvSpPr>
        <dsp:cNvPr id="0" name=""/>
        <dsp:cNvSpPr/>
      </dsp:nvSpPr>
      <dsp:spPr>
        <a:xfrm>
          <a:off x="4133710" y="1628818"/>
          <a:ext cx="1250228" cy="12502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kern="1200" dirty="0" smtClean="0"/>
            <a:t>Venta de bs. y ss. </a:t>
          </a:r>
          <a:r>
            <a:rPr lang="es-AR" sz="1500" b="1" kern="1200" dirty="0" smtClean="0"/>
            <a:t>1,6%</a:t>
          </a:r>
          <a:endParaRPr lang="es-AR" sz="1500" b="1" kern="1200" dirty="0"/>
        </a:p>
      </dsp:txBody>
      <dsp:txXfrm>
        <a:off x="4316802" y="1811910"/>
        <a:ext cx="884044" cy="884044"/>
      </dsp:txXfrm>
    </dsp:sp>
    <dsp:sp modelId="{E659457E-8A3B-4578-81B5-E20F988B9AF6}">
      <dsp:nvSpPr>
        <dsp:cNvPr id="0" name=""/>
        <dsp:cNvSpPr/>
      </dsp:nvSpPr>
      <dsp:spPr>
        <a:xfrm>
          <a:off x="2505338" y="3257191"/>
          <a:ext cx="1250228" cy="12502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kern="1200" dirty="0" smtClean="0"/>
            <a:t>Rentas de la </a:t>
          </a:r>
          <a:r>
            <a:rPr lang="es-AR" sz="1500" kern="1200" dirty="0" err="1" smtClean="0"/>
            <a:t>prop</a:t>
          </a:r>
          <a:r>
            <a:rPr lang="es-AR" sz="1500" kern="1200" dirty="0" smtClean="0"/>
            <a:t>. </a:t>
          </a:r>
          <a:r>
            <a:rPr lang="es-AR" sz="1500" b="1" kern="1200" dirty="0" smtClean="0"/>
            <a:t>0,9%</a:t>
          </a:r>
          <a:endParaRPr lang="es-AR" sz="1500" b="1" kern="1200" dirty="0"/>
        </a:p>
      </dsp:txBody>
      <dsp:txXfrm>
        <a:off x="2688430" y="3440283"/>
        <a:ext cx="884044" cy="884044"/>
      </dsp:txXfrm>
    </dsp:sp>
    <dsp:sp modelId="{F61A550F-B6D4-4546-A560-0A49F28CDF6A}">
      <dsp:nvSpPr>
        <dsp:cNvPr id="0" name=""/>
        <dsp:cNvSpPr/>
      </dsp:nvSpPr>
      <dsp:spPr>
        <a:xfrm>
          <a:off x="876965" y="1628818"/>
          <a:ext cx="1250228" cy="12502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kern="1200" dirty="0" smtClean="0"/>
            <a:t>Ingresos no tributarios </a:t>
          </a:r>
          <a:r>
            <a:rPr lang="es-AR" sz="1500" b="1" kern="1200" dirty="0" smtClean="0"/>
            <a:t>18,5%</a:t>
          </a:r>
          <a:endParaRPr lang="es-AR" sz="1500" b="1" kern="1200" dirty="0"/>
        </a:p>
      </dsp:txBody>
      <dsp:txXfrm>
        <a:off x="1060057" y="1811910"/>
        <a:ext cx="884044" cy="884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A98D9-1673-4289-BE4C-3EECDC20D26A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BEF22-2F9D-4E64-8C4B-C4F4288B6F4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5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BEF22-2F9D-4E64-8C4B-C4F4288B6F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88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15" y="913790"/>
            <a:ext cx="777240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677315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748254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7900" y="1596540"/>
            <a:ext cx="366492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7900" y="2226402"/>
            <a:ext cx="3664920" cy="379858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5525" y="1596540"/>
            <a:ext cx="366492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5525" y="2226402"/>
            <a:ext cx="3664920" cy="379858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miselli@mecon.gov.a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415" y="1195450"/>
            <a:ext cx="8396030" cy="859205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Estructura</a:t>
            </a:r>
            <a:r>
              <a:rPr lang="en-US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de </a:t>
            </a:r>
            <a:r>
              <a:rPr lang="en-US" b="1" dirty="0" err="1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financiamiento</a:t>
            </a:r>
            <a:r>
              <a:rPr lang="en-US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de los </a:t>
            </a:r>
            <a:r>
              <a:rPr lang="en-US" b="1" dirty="0" err="1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Gobiernos</a:t>
            </a:r>
            <a:r>
              <a:rPr lang="en-US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Locales</a:t>
            </a:r>
            <a:endParaRPr lang="en-US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054655"/>
            <a:ext cx="6400800" cy="835455"/>
          </a:xfrm>
        </p:spPr>
        <p:txBody>
          <a:bodyPr/>
          <a:lstStyle/>
          <a:p>
            <a:r>
              <a:rPr lang="en-US" dirty="0" err="1" smtClean="0">
                <a:solidFill>
                  <a:srgbClr val="0032D0"/>
                </a:solidFill>
              </a:rPr>
              <a:t>Desempeño</a:t>
            </a:r>
            <a:r>
              <a:rPr lang="en-US" dirty="0" smtClean="0">
                <a:solidFill>
                  <a:srgbClr val="0032D0"/>
                </a:solidFill>
              </a:rPr>
              <a:t> fiscal 2004-2013</a:t>
            </a:r>
            <a:endParaRPr lang="en-US" dirty="0">
              <a:solidFill>
                <a:srgbClr val="0032D0"/>
              </a:solidFill>
            </a:endParaRPr>
          </a:p>
        </p:txBody>
      </p:sp>
      <p:pic>
        <p:nvPicPr>
          <p:cNvPr id="5" name="Picture 8" descr="dia-periodista-tarjetas-web_0"/>
          <p:cNvPicPr>
            <a:picLocks noChangeAspect="1" noChangeArrowheads="1"/>
          </p:cNvPicPr>
          <p:nvPr/>
        </p:nvPicPr>
        <p:blipFill rotWithShape="1">
          <a:blip r:embed="rId2" cstate="print"/>
          <a:srcRect l="37743" t="81076" r="38982" b="6409"/>
          <a:stretch/>
        </p:blipFill>
        <p:spPr bwMode="auto">
          <a:xfrm>
            <a:off x="7626100" y="40059"/>
            <a:ext cx="1464128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54375" y="6024985"/>
            <a:ext cx="8356856" cy="7635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000" b="1" dirty="0" err="1" smtClean="0">
                <a:solidFill>
                  <a:schemeClr val="bg1"/>
                </a:solidFill>
              </a:rPr>
              <a:t>Dirección</a:t>
            </a:r>
            <a:r>
              <a:rPr lang="en-US" sz="2000" b="1" dirty="0" smtClean="0">
                <a:solidFill>
                  <a:schemeClr val="bg1"/>
                </a:solidFill>
              </a:rPr>
              <a:t> de </a:t>
            </a:r>
            <a:r>
              <a:rPr lang="en-US" sz="2000" b="1" dirty="0" err="1" smtClean="0">
                <a:solidFill>
                  <a:schemeClr val="bg1"/>
                </a:solidFill>
              </a:rPr>
              <a:t>Análisis</a:t>
            </a:r>
            <a:r>
              <a:rPr lang="en-US" sz="2000" b="1" dirty="0" smtClean="0">
                <a:solidFill>
                  <a:schemeClr val="bg1"/>
                </a:solidFill>
              </a:rPr>
              <a:t> de </a:t>
            </a:r>
            <a:r>
              <a:rPr lang="en-US" sz="2000" b="1" dirty="0" err="1" smtClean="0">
                <a:solidFill>
                  <a:schemeClr val="bg1"/>
                </a:solidFill>
              </a:rPr>
              <a:t>Endeudamiento</a:t>
            </a:r>
            <a:r>
              <a:rPr lang="en-US" sz="2000" b="1" dirty="0" smtClean="0">
                <a:solidFill>
                  <a:schemeClr val="bg1"/>
                </a:solidFill>
              </a:rPr>
              <a:t> Provincial y </a:t>
            </a:r>
            <a:r>
              <a:rPr lang="en-US" sz="2000" b="1" dirty="0" err="1" smtClean="0">
                <a:solidFill>
                  <a:schemeClr val="bg1"/>
                </a:solidFill>
              </a:rPr>
              <a:t>Finanzas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Municipales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algn="r"/>
            <a:r>
              <a:rPr lang="en-US" sz="2000" b="1" dirty="0" err="1" smtClean="0">
                <a:solidFill>
                  <a:schemeClr val="bg1"/>
                </a:solidFill>
              </a:rPr>
              <a:t>Dirección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Nacional</a:t>
            </a:r>
            <a:r>
              <a:rPr lang="en-US" sz="2000" b="1" dirty="0" smtClean="0">
                <a:solidFill>
                  <a:schemeClr val="bg1"/>
                </a:solidFill>
              </a:rPr>
              <a:t> de </a:t>
            </a:r>
            <a:r>
              <a:rPr lang="en-US" sz="2000" b="1" dirty="0" err="1" smtClean="0">
                <a:solidFill>
                  <a:schemeClr val="bg1"/>
                </a:solidFill>
              </a:rPr>
              <a:t>Coordinación</a:t>
            </a:r>
            <a:r>
              <a:rPr lang="en-US" sz="2000" b="1" dirty="0" smtClean="0">
                <a:solidFill>
                  <a:schemeClr val="bg1"/>
                </a:solidFill>
              </a:rPr>
              <a:t> Fiscal con </a:t>
            </a:r>
            <a:r>
              <a:rPr lang="en-US" sz="2000" b="1" dirty="0" err="1" smtClean="0">
                <a:solidFill>
                  <a:schemeClr val="bg1"/>
                </a:solidFill>
              </a:rPr>
              <a:t>las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Provincias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43554" y="40059"/>
            <a:ext cx="5344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698DFF"/>
                </a:solidFill>
              </a:rPr>
              <a:t>XV Seminario Internacional </a:t>
            </a:r>
            <a:r>
              <a:rPr lang="es-ES" b="1" dirty="0" smtClean="0">
                <a:solidFill>
                  <a:srgbClr val="698DFF"/>
                </a:solidFill>
              </a:rPr>
              <a:t>sobre </a:t>
            </a:r>
            <a:r>
              <a:rPr lang="es-ES" b="1" dirty="0">
                <a:solidFill>
                  <a:srgbClr val="698DFF"/>
                </a:solidFill>
              </a:rPr>
              <a:t>Tributación Local</a:t>
            </a:r>
            <a:endParaRPr lang="es-AR" b="1" dirty="0">
              <a:solidFill>
                <a:srgbClr val="698D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900" y="69490"/>
            <a:ext cx="7482545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0032D0"/>
                </a:solidFill>
              </a:rPr>
              <a:t>Recursos</a:t>
            </a:r>
            <a:r>
              <a:rPr lang="en-US" dirty="0" smtClean="0">
                <a:solidFill>
                  <a:srgbClr val="0032D0"/>
                </a:solidFill>
              </a:rPr>
              <a:t> </a:t>
            </a:r>
            <a:r>
              <a:rPr lang="en-US" dirty="0" err="1" smtClean="0">
                <a:solidFill>
                  <a:srgbClr val="0032D0"/>
                </a:solidFill>
              </a:rPr>
              <a:t>propios</a:t>
            </a:r>
            <a:r>
              <a:rPr lang="en-US" dirty="0" smtClean="0">
                <a:solidFill>
                  <a:srgbClr val="0032D0"/>
                </a:solidFill>
              </a:rPr>
              <a:t> y </a:t>
            </a:r>
            <a:r>
              <a:rPr lang="en-US" dirty="0" err="1" smtClean="0">
                <a:solidFill>
                  <a:srgbClr val="0032D0"/>
                </a:solidFill>
              </a:rPr>
              <a:t>gastos</a:t>
            </a:r>
            <a:r>
              <a:rPr lang="en-US" dirty="0" smtClean="0">
                <a:solidFill>
                  <a:srgbClr val="0032D0"/>
                </a:solidFill>
              </a:rPr>
              <a:t> </a:t>
            </a:r>
            <a:r>
              <a:rPr lang="en-US" dirty="0" err="1" smtClean="0">
                <a:solidFill>
                  <a:srgbClr val="0032D0"/>
                </a:solidFill>
              </a:rPr>
              <a:t>por</a:t>
            </a:r>
            <a:r>
              <a:rPr lang="en-US" dirty="0" smtClean="0">
                <a:solidFill>
                  <a:srgbClr val="0032D0"/>
                </a:solidFill>
              </a:rPr>
              <a:t> </a:t>
            </a:r>
            <a:r>
              <a:rPr lang="en-US" dirty="0" err="1" smtClean="0">
                <a:solidFill>
                  <a:srgbClr val="0032D0"/>
                </a:solidFill>
              </a:rPr>
              <a:t>finalidad</a:t>
            </a:r>
            <a:endParaRPr lang="en-US" dirty="0">
              <a:solidFill>
                <a:srgbClr val="0032D0"/>
              </a:solidFill>
            </a:endParaRPr>
          </a:p>
        </p:txBody>
      </p:sp>
      <p:graphicFrame>
        <p:nvGraphicFramePr>
          <p:cNvPr id="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832809"/>
              </p:ext>
            </p:extLst>
          </p:nvPr>
        </p:nvGraphicFramePr>
        <p:xfrm>
          <a:off x="1050635" y="1291130"/>
          <a:ext cx="8093365" cy="5344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687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387380"/>
              </p:ext>
            </p:extLst>
          </p:nvPr>
        </p:nvGraphicFramePr>
        <p:xfrm>
          <a:off x="1559975" y="2686468"/>
          <a:ext cx="7092984" cy="4101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7900" y="69490"/>
            <a:ext cx="7482545" cy="1143000"/>
          </a:xfrm>
        </p:spPr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Heterogeneidad en la recaudación</a:t>
            </a:r>
            <a:endParaRPr lang="es-AR" dirty="0">
              <a:solidFill>
                <a:srgbClr val="0032D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65195" y="1291130"/>
            <a:ext cx="74825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000" dirty="0" smtClean="0"/>
              <a:t>Una característica de los recursos municipales es su marcada heterogeneidad regional, interprovincial e incluso </a:t>
            </a:r>
            <a:r>
              <a:rPr lang="es-AR" sz="2000" dirty="0" err="1" smtClean="0"/>
              <a:t>intraprovincial</a:t>
            </a:r>
            <a:r>
              <a:rPr lang="es-AR" sz="2000" dirty="0" smtClean="0"/>
              <a:t>.</a:t>
            </a:r>
          </a:p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000" dirty="0" smtClean="0"/>
              <a:t>A modo de ejemplo, se presenta la recaudación de la </a:t>
            </a:r>
            <a:r>
              <a:rPr lang="es-AR" sz="2000" dirty="0" err="1" smtClean="0"/>
              <a:t>TGI</a:t>
            </a:r>
            <a:r>
              <a:rPr lang="es-AR" sz="2000" dirty="0" smtClean="0"/>
              <a:t> por vivienda para el año 2010 a nivel regional.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9940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"/>
        </p:bldSub>
      </p:bldGraphic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9490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0032D0"/>
                </a:solidFill>
              </a:rPr>
              <a:t>Conclusiones</a:t>
            </a:r>
            <a:endParaRPr lang="en-US" dirty="0">
              <a:solidFill>
                <a:srgbClr val="0032D0"/>
              </a:solidFill>
            </a:endParaRPr>
          </a:p>
        </p:txBody>
      </p:sp>
      <p:sp>
        <p:nvSpPr>
          <p:cNvPr id="8" name="3 Marcador de contenido"/>
          <p:cNvSpPr>
            <a:spLocks noGrp="1"/>
          </p:cNvSpPr>
          <p:nvPr>
            <p:ph sz="half" idx="4294967295"/>
          </p:nvPr>
        </p:nvSpPr>
        <p:spPr>
          <a:xfrm>
            <a:off x="143555" y="1249605"/>
            <a:ext cx="8856890" cy="46226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buSzPct val="90000"/>
              <a:buFont typeface="Wingdings 3" pitchFamily="18" charset="2"/>
              <a:buChar char=""/>
              <a:defRPr/>
            </a:pPr>
            <a:r>
              <a:rPr lang="es-AR" sz="2400" dirty="0" smtClean="0"/>
              <a:t>El sector municipal está teniendo una importancia cada vez mayor.</a:t>
            </a:r>
          </a:p>
          <a:p>
            <a:pPr algn="just">
              <a:spcBef>
                <a:spcPts val="1200"/>
              </a:spcBef>
              <a:buSzPct val="90000"/>
              <a:buFont typeface="Wingdings 3" pitchFamily="18" charset="2"/>
              <a:buChar char=""/>
              <a:defRPr/>
            </a:pPr>
            <a:r>
              <a:rPr lang="es-AR" sz="2400" dirty="0" smtClean="0"/>
              <a:t>En </a:t>
            </a:r>
            <a:r>
              <a:rPr lang="es-AR" sz="2400" dirty="0"/>
              <a:t>ese marco, resulta necesario perfeccionar la capacidad recaudatoria de los gobiernos locales a través de un sistema de recaudación de mayor calidad. </a:t>
            </a:r>
            <a:endParaRPr lang="es-AR" sz="2400" dirty="0" smtClean="0"/>
          </a:p>
          <a:p>
            <a:pPr algn="just">
              <a:spcBef>
                <a:spcPts val="1200"/>
              </a:spcBef>
              <a:buSzPct val="90000"/>
              <a:buFont typeface="Wingdings 3" pitchFamily="18" charset="2"/>
              <a:buChar char=""/>
              <a:defRPr/>
            </a:pPr>
            <a:r>
              <a:rPr lang="es-AR" sz="2400" dirty="0" smtClean="0"/>
              <a:t>Esto incluye revisar las estructuras tributarias, privilegiando aquellos recursos que le otorguen simplicidad y estabilidad a la recaudación propia. </a:t>
            </a:r>
          </a:p>
          <a:p>
            <a:pPr algn="just">
              <a:spcBef>
                <a:spcPts val="1200"/>
              </a:spcBef>
              <a:buSzPct val="90000"/>
              <a:buFont typeface="Wingdings 3" pitchFamily="18" charset="2"/>
              <a:buChar char=""/>
              <a:defRPr/>
            </a:pPr>
            <a:r>
              <a:rPr lang="es-AR" sz="2400" dirty="0" smtClean="0"/>
              <a:t>De </a:t>
            </a:r>
            <a:r>
              <a:rPr lang="es-AR" sz="2400" dirty="0" smtClean="0"/>
              <a:t>esta forma, </a:t>
            </a:r>
            <a:r>
              <a:rPr lang="es-AR" sz="2400" dirty="0" smtClean="0"/>
              <a:t>t</a:t>
            </a:r>
            <a:r>
              <a:rPr lang="es-AR" sz="2400" dirty="0" smtClean="0"/>
              <a:t>odos </a:t>
            </a:r>
            <a:r>
              <a:rPr lang="es-AR" sz="2400" dirty="0"/>
              <a:t>los esfuerzos que puedan dirigirse a dinamizar dicha herramienta redundarán en un municipio con mayor capacidad de respuesta a los desafíos que impone la gestión pública y las demandas de los vecinos.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6769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412750" y="1658938"/>
            <a:ext cx="83185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AR" sz="4000" dirty="0">
                <a:ln w="18415" cmpd="sng">
                  <a:noFill/>
                  <a:prstDash val="solid"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Muchas gracias por su atención…!!</a:t>
            </a:r>
          </a:p>
        </p:txBody>
      </p:sp>
      <p:sp>
        <p:nvSpPr>
          <p:cNvPr id="11" name="2 Subtítulo"/>
          <p:cNvSpPr txBox="1">
            <a:spLocks/>
          </p:cNvSpPr>
          <p:nvPr/>
        </p:nvSpPr>
        <p:spPr bwMode="auto">
          <a:xfrm>
            <a:off x="409575" y="3429000"/>
            <a:ext cx="8324851" cy="114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</a:pPr>
            <a:r>
              <a:rPr lang="es-AR" sz="2200" b="1" dirty="0">
                <a:solidFill>
                  <a:schemeClr val="bg1"/>
                </a:solidFill>
                <a:latin typeface="Calibri" pitchFamily="34" charset="0"/>
              </a:rPr>
              <a:t>Contacto</a:t>
            </a:r>
            <a:r>
              <a:rPr lang="es-AR" sz="22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s-AR" sz="2200" dirty="0" smtClean="0">
                <a:solidFill>
                  <a:schemeClr val="bg1"/>
                </a:solidFill>
                <a:latin typeface="Calibri" pitchFamily="34" charset="0"/>
              </a:rPr>
              <a:t>Cecilia </a:t>
            </a:r>
            <a:r>
              <a:rPr lang="es-AR" sz="2200" dirty="0" err="1" smtClean="0">
                <a:solidFill>
                  <a:schemeClr val="bg1"/>
                </a:solidFill>
                <a:latin typeface="Calibri" pitchFamily="34" charset="0"/>
              </a:rPr>
              <a:t>Iselli</a:t>
            </a:r>
            <a:r>
              <a:rPr lang="es-AR" sz="2200" dirty="0" smtClean="0">
                <a:solidFill>
                  <a:schemeClr val="bg1"/>
                </a:solidFill>
                <a:latin typeface="Calibri" pitchFamily="34" charset="0"/>
              </a:rPr>
              <a:t> (</a:t>
            </a:r>
            <a:r>
              <a:rPr lang="es-AR" sz="2200" dirty="0" smtClean="0">
                <a:solidFill>
                  <a:schemeClr val="bg1"/>
                </a:solidFill>
                <a:latin typeface="Calibri" pitchFamily="34" charset="0"/>
                <a:hlinkClick r:id="rId2"/>
              </a:rPr>
              <a:t>miselli@mecon.gov.ar</a:t>
            </a:r>
            <a:r>
              <a:rPr lang="es-AR" sz="2200" dirty="0">
                <a:solidFill>
                  <a:schemeClr val="bg1"/>
                </a:solidFill>
                <a:latin typeface="Calibri" pitchFamily="34" charset="0"/>
              </a:rPr>
              <a:t>) 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</a:pPr>
            <a:r>
              <a:rPr lang="es-AR" sz="2200" b="1" dirty="0" smtClean="0">
                <a:solidFill>
                  <a:schemeClr val="bg1"/>
                </a:solidFill>
                <a:latin typeface="Calibri" pitchFamily="34" charset="0"/>
              </a:rPr>
              <a:t>Teléfono: </a:t>
            </a:r>
            <a:r>
              <a:rPr lang="es-AR" sz="2200" dirty="0" smtClean="0">
                <a:solidFill>
                  <a:schemeClr val="bg1"/>
                </a:solidFill>
                <a:latin typeface="Calibri" pitchFamily="34" charset="0"/>
              </a:rPr>
              <a:t>(011) 4349-6417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</a:pPr>
            <a:r>
              <a:rPr lang="es-AR" sz="2200" b="1" dirty="0" smtClean="0">
                <a:solidFill>
                  <a:schemeClr val="bg1"/>
                </a:solidFill>
                <a:latin typeface="Calibri" pitchFamily="34" charset="0"/>
              </a:rPr>
              <a:t>Sitio web:   </a:t>
            </a:r>
            <a:r>
              <a:rPr lang="es-AR" sz="2200" dirty="0" smtClean="0">
                <a:solidFill>
                  <a:schemeClr val="bg1"/>
                </a:solidFill>
                <a:latin typeface="Calibri" pitchFamily="34" charset="0"/>
              </a:rPr>
              <a:t>http://www2.mecon.gov.ar/hacienda/dncfp/municipal.html</a:t>
            </a:r>
            <a:endParaRPr lang="es-AR" sz="2200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6040438" y="82436"/>
            <a:ext cx="3033712" cy="735507"/>
            <a:chOff x="3611" y="3777"/>
            <a:chExt cx="1987" cy="377"/>
          </a:xfrm>
        </p:grpSpPr>
        <p:pic>
          <p:nvPicPr>
            <p:cNvPr id="13" name="Picture 10" descr="argentina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1" y="3777"/>
              <a:ext cx="307" cy="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611" y="3777"/>
              <a:ext cx="1680" cy="3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s-AR" sz="1200" b="1" dirty="0">
                  <a:solidFill>
                    <a:schemeClr val="tx2">
                      <a:lumMod val="75000"/>
                    </a:schemeClr>
                  </a:solidFill>
                  <a:latin typeface="Calibri" pitchFamily="34" charset="0"/>
                  <a:ea typeface="Arial Unicode MS" pitchFamily="34" charset="-128"/>
                  <a:cs typeface="Calibri" pitchFamily="34" charset="0"/>
                </a:rPr>
                <a:t>Dirección Nacional de </a:t>
              </a:r>
            </a:p>
            <a:p>
              <a:pPr algn="r">
                <a:spcBef>
                  <a:spcPts val="0"/>
                </a:spcBef>
                <a:defRPr/>
              </a:pPr>
              <a:r>
                <a:rPr lang="es-AR" sz="1200" b="1" dirty="0">
                  <a:solidFill>
                    <a:schemeClr val="tx2">
                      <a:lumMod val="75000"/>
                    </a:schemeClr>
                  </a:solidFill>
                  <a:latin typeface="Calibri" pitchFamily="34" charset="0"/>
                  <a:ea typeface="Arial Unicode MS" pitchFamily="34" charset="-128"/>
                  <a:cs typeface="Calibri" pitchFamily="34" charset="0"/>
                </a:rPr>
                <a:t>Coordinación Fiscal </a:t>
              </a:r>
            </a:p>
            <a:p>
              <a:pPr algn="r">
                <a:defRPr/>
              </a:pPr>
              <a:r>
                <a:rPr lang="es-AR" sz="1200" b="1" dirty="0">
                  <a:solidFill>
                    <a:schemeClr val="tx2">
                      <a:lumMod val="75000"/>
                    </a:schemeClr>
                  </a:solidFill>
                  <a:latin typeface="Calibri" pitchFamily="34" charset="0"/>
                  <a:ea typeface="Arial Unicode MS" pitchFamily="34" charset="-128"/>
                  <a:cs typeface="Calibri" pitchFamily="34" charset="0"/>
                </a:rPr>
                <a:t>con las Provincias</a:t>
              </a:r>
              <a:endParaRPr lang="es-ES" sz="12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ea typeface="Arial Unicode MS" pitchFamily="34" charset="-128"/>
                <a:cs typeface="Calibri" pitchFamily="34" charset="0"/>
              </a:endParaRPr>
            </a:p>
          </p:txBody>
        </p:sp>
      </p:grpSp>
      <p:pic>
        <p:nvPicPr>
          <p:cNvPr id="8" name="Picture 8" descr="dia-periodista-tarjetas-web_0"/>
          <p:cNvPicPr>
            <a:picLocks noChangeAspect="1" noChangeArrowheads="1"/>
          </p:cNvPicPr>
          <p:nvPr/>
        </p:nvPicPr>
        <p:blipFill rotWithShape="1">
          <a:blip r:embed="rId4" cstate="print"/>
          <a:srcRect l="37743" t="81076" r="38982" b="6409"/>
          <a:stretch/>
        </p:blipFill>
        <p:spPr bwMode="auto">
          <a:xfrm>
            <a:off x="143555" y="82436"/>
            <a:ext cx="1574368" cy="568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082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dirty="0" smtClean="0">
                <a:solidFill>
                  <a:srgbClr val="0032D0"/>
                </a:solidFill>
              </a:rPr>
              <a:t>Evolución</a:t>
            </a:r>
            <a:r>
              <a:rPr lang="en-US" dirty="0" smtClean="0">
                <a:solidFill>
                  <a:srgbClr val="0032D0"/>
                </a:solidFill>
              </a:rPr>
              <a:t> general</a:t>
            </a:r>
            <a:endParaRPr lang="en-US" dirty="0">
              <a:solidFill>
                <a:srgbClr val="0032D0"/>
              </a:solidFill>
            </a:endParaRPr>
          </a:p>
        </p:txBody>
      </p:sp>
      <p:graphicFrame>
        <p:nvGraphicFramePr>
          <p:cNvPr id="7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556497"/>
              </p:ext>
            </p:extLst>
          </p:nvPr>
        </p:nvGraphicFramePr>
        <p:xfrm>
          <a:off x="72000" y="1291130"/>
          <a:ext cx="9000000" cy="3601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244692"/>
              </p:ext>
            </p:extLst>
          </p:nvPr>
        </p:nvGraphicFramePr>
        <p:xfrm>
          <a:off x="0" y="4956050"/>
          <a:ext cx="8695037" cy="649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2937"/>
                <a:gridCol w="777210"/>
                <a:gridCol w="777210"/>
                <a:gridCol w="777210"/>
                <a:gridCol w="777210"/>
                <a:gridCol w="777210"/>
                <a:gridCol w="777210"/>
                <a:gridCol w="777210"/>
                <a:gridCol w="777210"/>
                <a:gridCol w="777210"/>
                <a:gridCol w="777210"/>
              </a:tblGrid>
              <a:tr h="551911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400" b="1" u="none" strike="noStrike" dirty="0" err="1" smtClean="0">
                          <a:effectLst/>
                        </a:rPr>
                        <a:t>Pcias</a:t>
                      </a:r>
                      <a:r>
                        <a:rPr lang="es-AR" sz="1400" b="1" u="none" strike="noStrike" dirty="0" smtClean="0">
                          <a:effectLst/>
                        </a:rPr>
                        <a:t>. </a:t>
                      </a:r>
                      <a:r>
                        <a:rPr lang="es-AR" sz="1400" b="1" u="none" strike="noStrike" dirty="0">
                          <a:effectLst/>
                        </a:rPr>
                        <a:t>deficitarias por año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5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7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7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12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10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14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11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14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000" lvl="0" algn="l" fontAlgn="ctr"/>
                      <a:r>
                        <a:rPr lang="es-AR" sz="1400" b="1" u="none" strike="noStrike" dirty="0">
                          <a:effectLst/>
                        </a:rPr>
                        <a:t>11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199" marR="9199" marT="9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0604" y="69490"/>
            <a:ext cx="7016195" cy="1143000"/>
          </a:xfrm>
        </p:spPr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Composición de los recursos totales</a:t>
            </a:r>
            <a:endParaRPr lang="es-AR" dirty="0">
              <a:solidFill>
                <a:srgbClr val="0032D0"/>
              </a:solidFill>
            </a:endParaRPr>
          </a:p>
        </p:txBody>
      </p:sp>
      <p:graphicFrame>
        <p:nvGraphicFramePr>
          <p:cNvPr id="4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764722"/>
              </p:ext>
            </p:extLst>
          </p:nvPr>
        </p:nvGraphicFramePr>
        <p:xfrm>
          <a:off x="1059785" y="1138425"/>
          <a:ext cx="7787955" cy="4275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1212490" y="5407065"/>
            <a:ext cx="77879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/>
              <a:t>Si se comparan los extremos de la serie puede notarse un aumento de la participación de los </a:t>
            </a:r>
            <a:r>
              <a:rPr lang="es-AR" sz="2100" dirty="0">
                <a:solidFill>
                  <a:srgbClr val="3366FF"/>
                </a:solidFill>
              </a:rPr>
              <a:t>recursos provenientes de los niveles superiores de gobierno</a:t>
            </a:r>
            <a:r>
              <a:rPr lang="es-AR" sz="2100" dirty="0"/>
              <a:t>, en detrimento de los recursos propios municipales.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5793640" y="1443834"/>
            <a:ext cx="2595987" cy="1068935"/>
          </a:xfrm>
          <a:prstGeom prst="roundRect">
            <a:avLst/>
          </a:prstGeom>
          <a:gradFill flip="none" rotWithShape="1">
            <a:gsLst>
              <a:gs pos="0">
                <a:srgbClr val="CC00CC">
                  <a:shade val="30000"/>
                  <a:satMod val="115000"/>
                </a:srgbClr>
              </a:gs>
              <a:gs pos="50000">
                <a:srgbClr val="CC00CC">
                  <a:shade val="67500"/>
                  <a:satMod val="115000"/>
                </a:srgbClr>
              </a:gs>
              <a:gs pos="100000">
                <a:srgbClr val="CC00CC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CC00CC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u="sng" dirty="0" smtClean="0"/>
              <a:t>Crec. </a:t>
            </a:r>
            <a:r>
              <a:rPr lang="es-AR" b="1" u="sng" dirty="0" err="1" smtClean="0"/>
              <a:t>Prom</a:t>
            </a:r>
            <a:r>
              <a:rPr lang="es-AR" b="1" u="sng" dirty="0" smtClean="0"/>
              <a:t>. Anual</a:t>
            </a:r>
          </a:p>
          <a:p>
            <a:pPr algn="ctr"/>
            <a:r>
              <a:rPr lang="es-AR" dirty="0" smtClean="0"/>
              <a:t>Rec. Propios: 25,3%</a:t>
            </a:r>
          </a:p>
          <a:p>
            <a:pPr algn="ctr"/>
            <a:r>
              <a:rPr lang="es-AR" dirty="0" smtClean="0"/>
              <a:t>Rec. otras </a:t>
            </a:r>
            <a:r>
              <a:rPr lang="es-AR" dirty="0" err="1" smtClean="0"/>
              <a:t>jurisd</a:t>
            </a:r>
            <a:r>
              <a:rPr lang="es-AR" dirty="0" smtClean="0"/>
              <a:t>.: 29,4%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1037386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0604" y="69490"/>
            <a:ext cx="7016195" cy="1143000"/>
          </a:xfrm>
        </p:spPr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Composición de los gastos totales</a:t>
            </a:r>
            <a:endParaRPr lang="es-AR" dirty="0">
              <a:solidFill>
                <a:srgbClr val="0032D0"/>
              </a:solidFill>
            </a:endParaRPr>
          </a:p>
        </p:txBody>
      </p:sp>
      <p:graphicFrame>
        <p:nvGraphicFramePr>
          <p:cNvPr id="4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707918"/>
              </p:ext>
            </p:extLst>
          </p:nvPr>
        </p:nvGraphicFramePr>
        <p:xfrm>
          <a:off x="1059784" y="1138425"/>
          <a:ext cx="7931815" cy="422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212490" y="5308816"/>
            <a:ext cx="77879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 smtClean="0"/>
              <a:t>El gasto en </a:t>
            </a:r>
            <a:r>
              <a:rPr lang="es-AR" sz="2100" dirty="0" smtClean="0">
                <a:solidFill>
                  <a:srgbClr val="0032D0"/>
                </a:solidFill>
              </a:rPr>
              <a:t>personal</a:t>
            </a:r>
            <a:r>
              <a:rPr lang="es-AR" sz="2100" dirty="0" smtClean="0"/>
              <a:t> promedia un 47,8% del gasto total, con una tendencia estable en el tiempo.</a:t>
            </a:r>
          </a:p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 smtClean="0"/>
              <a:t>El gasto en </a:t>
            </a:r>
            <a:r>
              <a:rPr lang="es-AR" sz="2100" dirty="0" smtClean="0">
                <a:solidFill>
                  <a:srgbClr val="0032D0"/>
                </a:solidFill>
              </a:rPr>
              <a:t>inversión real directa </a:t>
            </a:r>
            <a:r>
              <a:rPr lang="es-AR" sz="2100" dirty="0" smtClean="0"/>
              <a:t>es, en promedio del 16,4%, aunque alcanzó su pico histórico en 2010 con un 22,1% del total.</a:t>
            </a:r>
            <a:endParaRPr lang="es-AR" sz="2100" dirty="0"/>
          </a:p>
        </p:txBody>
      </p:sp>
    </p:spTree>
    <p:extLst>
      <p:ext uri="{BB962C8B-B14F-4D97-AF65-F5344CB8AC3E}">
        <p14:creationId xmlns:p14="http://schemas.microsoft.com/office/powerpoint/2010/main" val="3705721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Autofinanciamiento</a:t>
            </a:r>
            <a:endParaRPr lang="es-AR" dirty="0">
              <a:solidFill>
                <a:srgbClr val="0032D0"/>
              </a:solidFill>
            </a:endParaRPr>
          </a:p>
        </p:txBody>
      </p:sp>
      <p:graphicFrame>
        <p:nvGraphicFramePr>
          <p:cNvPr id="7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5057887"/>
              </p:ext>
            </p:extLst>
          </p:nvPr>
        </p:nvGraphicFramePr>
        <p:xfrm>
          <a:off x="143556" y="1291130"/>
          <a:ext cx="8780538" cy="4275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448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670604" y="69490"/>
            <a:ext cx="7016195" cy="1143000"/>
          </a:xfrm>
        </p:spPr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Potestades tributarias municipales</a:t>
            </a:r>
            <a:endParaRPr lang="es-AR" dirty="0">
              <a:solidFill>
                <a:srgbClr val="0032D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272022"/>
              </p:ext>
            </p:extLst>
          </p:nvPr>
        </p:nvGraphicFramePr>
        <p:xfrm>
          <a:off x="1830989" y="3394155"/>
          <a:ext cx="7016751" cy="29362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985720"/>
                <a:gridCol w="916230"/>
                <a:gridCol w="411480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Impuesto</a:t>
                      </a:r>
                      <a:endParaRPr lang="es-AR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Provincia</a:t>
                      </a:r>
                      <a:endParaRPr lang="es-AR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Ingresos brutos </a:t>
                      </a:r>
                      <a:r>
                        <a:rPr lang="es-AR" b="0" dirty="0" smtClean="0"/>
                        <a:t>(contribuyentes directos)</a:t>
                      </a:r>
                      <a:endParaRPr lang="es-AR" b="0" dirty="0"/>
                    </a:p>
                  </a:txBody>
                  <a:tcPr anchor="ctr">
                    <a:lnL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F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>
                    <a:solidFill>
                      <a:srgbClr val="CDD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Chubut</a:t>
                      </a:r>
                      <a:endParaRPr lang="es-AR" dirty="0"/>
                    </a:p>
                  </a:txBody>
                  <a:tcPr anchor="ctr"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Inmobiliario</a:t>
                      </a:r>
                      <a:endParaRPr lang="es-AR" b="1" dirty="0"/>
                    </a:p>
                  </a:txBody>
                  <a:tcPr anchor="ctr">
                    <a:lnL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Urbano</a:t>
                      </a:r>
                      <a:endParaRPr lang="es-AR" b="1" dirty="0"/>
                    </a:p>
                  </a:txBody>
                  <a:tcPr anchor="ctr"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Chaco, Chubut, Corrientes, Salta, Formosa, Santa Cruz, Tierra del Fuego</a:t>
                      </a:r>
                      <a:endParaRPr lang="es-AR" dirty="0"/>
                    </a:p>
                  </a:txBody>
                  <a:tcPr anchor="ctr"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Rural</a:t>
                      </a:r>
                      <a:endParaRPr lang="es-AR" b="1" dirty="0"/>
                    </a:p>
                  </a:txBody>
                  <a:tcPr anchor="ctr"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Chubut</a:t>
                      </a:r>
                      <a:endParaRPr lang="es-AR" dirty="0"/>
                    </a:p>
                  </a:txBody>
                  <a:tcPr anchor="ctr"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Automotores</a:t>
                      </a:r>
                      <a:endParaRPr lang="es-AR" b="1" dirty="0"/>
                    </a:p>
                  </a:txBody>
                  <a:tcPr anchor="ctr">
                    <a:lnL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>
                    <a:solidFill>
                      <a:srgbClr val="CDD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 smtClean="0"/>
                        <a:t>Chaco, Chubut, Córdoba, Corrientes, Formosa, Salta, Neuquén, Santa Cruz y Tierra del Fuego</a:t>
                      </a:r>
                      <a:endParaRPr lang="es-AR" dirty="0"/>
                    </a:p>
                  </a:txBody>
                  <a:tcPr anchor="ctr">
                    <a:lnT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1670605" y="1291130"/>
            <a:ext cx="732984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SzPct val="90000"/>
              <a:buFont typeface="Wingdings 3" pitchFamily="18" charset="2"/>
              <a:buChar char=""/>
            </a:pPr>
            <a:r>
              <a:rPr lang="es-ES" sz="2200" dirty="0" smtClean="0"/>
              <a:t>Existen </a:t>
            </a:r>
            <a:r>
              <a:rPr lang="es-ES" sz="2200" dirty="0"/>
              <a:t>diversas experiencias que han incursionado en la coordinación </a:t>
            </a:r>
            <a:r>
              <a:rPr lang="es-ES" sz="2200" dirty="0" smtClean="0"/>
              <a:t>fiscal–tributaria entre Provincias y Municipios.</a:t>
            </a:r>
          </a:p>
          <a:p>
            <a:pPr marL="342900" indent="-342900" algn="just">
              <a:spcBef>
                <a:spcPts val="600"/>
              </a:spcBef>
              <a:buSzPct val="90000"/>
              <a:buFont typeface="Wingdings 3" pitchFamily="18" charset="2"/>
              <a:buChar char=""/>
            </a:pPr>
            <a:r>
              <a:rPr lang="es-ES" sz="2200" dirty="0" smtClean="0"/>
              <a:t>Los </a:t>
            </a:r>
            <a:r>
              <a:rPr lang="es-ES" sz="2200" dirty="0"/>
              <a:t>ejemplos pueden ir desde la cesión de las facultades tributarias por vía </a:t>
            </a:r>
            <a:r>
              <a:rPr lang="es-ES" sz="2200" dirty="0" smtClean="0"/>
              <a:t>constitucional, </a:t>
            </a:r>
            <a:r>
              <a:rPr lang="es-ES" sz="2200" dirty="0"/>
              <a:t>hasta la descentralización del cobro y la inspección de los tributos </a:t>
            </a:r>
            <a:r>
              <a:rPr lang="es-ES" sz="2200" dirty="0" smtClean="0"/>
              <a:t>provinciales:</a:t>
            </a:r>
            <a:endParaRPr lang="es-AR" sz="2200" dirty="0"/>
          </a:p>
        </p:txBody>
      </p:sp>
    </p:spTree>
    <p:extLst>
      <p:ext uri="{BB962C8B-B14F-4D97-AF65-F5344CB8AC3E}">
        <p14:creationId xmlns:p14="http://schemas.microsoft.com/office/powerpoint/2010/main" val="226197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0604" y="69490"/>
            <a:ext cx="7016195" cy="1143000"/>
          </a:xfrm>
        </p:spPr>
        <p:txBody>
          <a:bodyPr/>
          <a:lstStyle/>
          <a:p>
            <a:r>
              <a:rPr lang="es-AR" dirty="0" smtClean="0">
                <a:solidFill>
                  <a:srgbClr val="0032D0"/>
                </a:solidFill>
              </a:rPr>
              <a:t>Recursos propios per cápita</a:t>
            </a:r>
            <a:endParaRPr lang="es-AR" dirty="0">
              <a:solidFill>
                <a:srgbClr val="0032D0"/>
              </a:solidFill>
            </a:endParaRPr>
          </a:p>
        </p:txBody>
      </p:sp>
      <p:pic>
        <p:nvPicPr>
          <p:cNvPr id="1027" name="Picture 3" descr="F:\DNCFP\MUNI\Informes\Jornadas de Tribitación Local - Ceats\Mapa\ippc 1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6" r="14039"/>
          <a:stretch/>
        </p:blipFill>
        <p:spPr bwMode="auto">
          <a:xfrm>
            <a:off x="5793640" y="1086806"/>
            <a:ext cx="2802194" cy="561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212490" y="1309599"/>
            <a:ext cx="42757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 smtClean="0"/>
              <a:t>El </a:t>
            </a:r>
            <a:r>
              <a:rPr lang="es-AR" sz="2100" dirty="0"/>
              <a:t>mapa </a:t>
            </a:r>
            <a:r>
              <a:rPr lang="es-AR" sz="2100" dirty="0" smtClean="0"/>
              <a:t>muestra los </a:t>
            </a:r>
            <a:r>
              <a:rPr lang="es-AR" sz="2100" dirty="0"/>
              <a:t>desvíos estándar respecto al valor </a:t>
            </a:r>
            <a:r>
              <a:rPr lang="es-AR" sz="2100" dirty="0" smtClean="0"/>
              <a:t>promedio de los </a:t>
            </a:r>
            <a:r>
              <a:rPr lang="es-AR" sz="2100" dirty="0"/>
              <a:t>ingresos propios municipales por habitante</a:t>
            </a:r>
            <a:r>
              <a:rPr lang="es-AR" sz="2100" dirty="0" smtClean="0"/>
              <a:t> en </a:t>
            </a:r>
            <a:r>
              <a:rPr lang="es-AR" sz="2100" dirty="0"/>
              <a:t>2013</a:t>
            </a:r>
            <a:r>
              <a:rPr lang="es-AR" sz="2100" dirty="0" smtClean="0"/>
              <a:t>.</a:t>
            </a:r>
          </a:p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 smtClean="0"/>
              <a:t>Chubut</a:t>
            </a:r>
            <a:r>
              <a:rPr lang="es-AR" sz="2100" dirty="0"/>
              <a:t>, con $</a:t>
            </a:r>
            <a:r>
              <a:rPr lang="es-AR" sz="2100" dirty="0" smtClean="0"/>
              <a:t>2.348 </a:t>
            </a:r>
            <a:r>
              <a:rPr lang="es-AR" sz="2100" dirty="0"/>
              <a:t>por habitante, presenta un nivel de ingresos propios per cápita muy por encima de la media ($</a:t>
            </a:r>
            <a:r>
              <a:rPr lang="es-AR" sz="2100" dirty="0" smtClean="0"/>
              <a:t>867 </a:t>
            </a:r>
            <a:r>
              <a:rPr lang="es-AR" sz="2100" dirty="0"/>
              <a:t>por habitante</a:t>
            </a:r>
            <a:r>
              <a:rPr lang="es-AR" sz="2100" dirty="0" smtClean="0"/>
              <a:t>). </a:t>
            </a:r>
          </a:p>
          <a:p>
            <a:pPr marL="342900" indent="-342900" algn="just">
              <a:buSzPct val="90000"/>
              <a:buFont typeface="Wingdings 3" pitchFamily="18" charset="2"/>
              <a:buChar char=""/>
            </a:pPr>
            <a:r>
              <a:rPr lang="es-AR" sz="2100" dirty="0" smtClean="0"/>
              <a:t>También son altos los ingresos propios per cápita de buena parte de las provincias del Centro y la Patagonia, mientras que la contracara la constituyen los municipios del NEA y el </a:t>
            </a:r>
            <a:r>
              <a:rPr lang="es-AR" sz="2100" dirty="0" err="1" smtClean="0"/>
              <a:t>NOA</a:t>
            </a:r>
            <a:r>
              <a:rPr lang="es-AR" sz="2100" dirty="0" smtClean="0"/>
              <a:t>.</a:t>
            </a:r>
            <a:endParaRPr lang="es-AR" sz="2100" dirty="0"/>
          </a:p>
        </p:txBody>
      </p:sp>
    </p:spTree>
    <p:extLst>
      <p:ext uri="{BB962C8B-B14F-4D97-AF65-F5344CB8AC3E}">
        <p14:creationId xmlns:p14="http://schemas.microsoft.com/office/powerpoint/2010/main" val="120333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70604" y="69490"/>
            <a:ext cx="7016195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0032D0"/>
                </a:solidFill>
              </a:rPr>
              <a:t>Recursos</a:t>
            </a:r>
            <a:r>
              <a:rPr lang="en-US" dirty="0" smtClean="0">
                <a:solidFill>
                  <a:srgbClr val="0032D0"/>
                </a:solidFill>
              </a:rPr>
              <a:t> </a:t>
            </a:r>
            <a:r>
              <a:rPr lang="en-US" dirty="0" err="1" smtClean="0">
                <a:solidFill>
                  <a:srgbClr val="0032D0"/>
                </a:solidFill>
              </a:rPr>
              <a:t>propios</a:t>
            </a:r>
            <a:r>
              <a:rPr lang="en-US" dirty="0" smtClean="0">
                <a:solidFill>
                  <a:srgbClr val="0032D0"/>
                </a:solidFill>
              </a:rPr>
              <a:t> </a:t>
            </a:r>
            <a:r>
              <a:rPr lang="en-US" dirty="0" err="1" smtClean="0">
                <a:solidFill>
                  <a:srgbClr val="0032D0"/>
                </a:solidFill>
              </a:rPr>
              <a:t>corrientes</a:t>
            </a:r>
            <a:endParaRPr lang="en-US" dirty="0">
              <a:solidFill>
                <a:srgbClr val="0032D0"/>
              </a:solidFill>
            </a:endParaRPr>
          </a:p>
        </p:txBody>
      </p:sp>
      <p:sp>
        <p:nvSpPr>
          <p:cNvPr id="11" name="4 Marcador de contenido"/>
          <p:cNvSpPr>
            <a:spLocks noGrp="1"/>
          </p:cNvSpPr>
          <p:nvPr>
            <p:ph sz="half" idx="1"/>
          </p:nvPr>
        </p:nvSpPr>
        <p:spPr>
          <a:xfrm>
            <a:off x="5793640" y="2207360"/>
            <a:ext cx="3294590" cy="381769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SzPct val="90000"/>
              <a:buNone/>
              <a:defRPr/>
            </a:pPr>
            <a:r>
              <a:rPr lang="es-AR" sz="2200" dirty="0" smtClean="0">
                <a:solidFill>
                  <a:schemeClr val="tx1"/>
                </a:solidFill>
              </a:rPr>
              <a:t>Los </a:t>
            </a:r>
            <a:r>
              <a:rPr lang="es-AR" sz="2200" b="1" dirty="0" smtClean="0">
                <a:solidFill>
                  <a:schemeClr val="tx1"/>
                </a:solidFill>
              </a:rPr>
              <a:t>recursos corrientes de origen municipal </a:t>
            </a:r>
            <a:r>
              <a:rPr lang="es-AR" sz="2200" dirty="0" smtClean="0">
                <a:solidFill>
                  <a:schemeClr val="tx1"/>
                </a:solidFill>
              </a:rPr>
              <a:t>crecen a una tasa promedio anual del </a:t>
            </a:r>
            <a:r>
              <a:rPr lang="es-AR" sz="2200" dirty="0" smtClean="0">
                <a:solidFill>
                  <a:schemeClr val="tx1"/>
                </a:solidFill>
              </a:rPr>
              <a:t>22,4%.</a:t>
            </a:r>
            <a:endParaRPr lang="es-AR" sz="220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SzPct val="90000"/>
              <a:buNone/>
              <a:defRPr/>
            </a:pPr>
            <a:r>
              <a:rPr lang="es-AR" sz="2200" dirty="0" smtClean="0">
                <a:solidFill>
                  <a:schemeClr val="tx1"/>
                </a:solidFill>
              </a:rPr>
              <a:t>La </a:t>
            </a:r>
            <a:r>
              <a:rPr lang="es-AR" sz="2200" dirty="0">
                <a:solidFill>
                  <a:schemeClr val="tx1"/>
                </a:solidFill>
              </a:rPr>
              <a:t>estructura permanece aproximadamente </a:t>
            </a:r>
            <a:r>
              <a:rPr lang="es-AR" sz="2200" dirty="0" smtClean="0">
                <a:solidFill>
                  <a:schemeClr val="tx1"/>
                </a:solidFill>
              </a:rPr>
              <a:t>constante.</a:t>
            </a:r>
          </a:p>
          <a:p>
            <a:pPr marL="0" indent="0" algn="just">
              <a:spcBef>
                <a:spcPts val="600"/>
              </a:spcBef>
              <a:buSzPct val="90000"/>
              <a:buNone/>
              <a:defRPr/>
            </a:pPr>
            <a:r>
              <a:rPr lang="es-AR" sz="2200" dirty="0" smtClean="0">
                <a:solidFill>
                  <a:schemeClr val="tx1"/>
                </a:solidFill>
              </a:rPr>
              <a:t>Se </a:t>
            </a:r>
            <a:r>
              <a:rPr lang="es-AR" sz="2200" dirty="0">
                <a:solidFill>
                  <a:schemeClr val="tx1"/>
                </a:solidFill>
              </a:rPr>
              <a:t>han logrado identificar más de 200 recursos diferentes en la información de </a:t>
            </a:r>
            <a:r>
              <a:rPr lang="es-AR" sz="2200" dirty="0" smtClean="0">
                <a:solidFill>
                  <a:schemeClr val="tx1"/>
                </a:solidFill>
              </a:rPr>
              <a:t>la muestra.</a:t>
            </a:r>
            <a:endParaRPr lang="es-AR" sz="2200" dirty="0"/>
          </a:p>
        </p:txBody>
      </p:sp>
      <p:grpSp>
        <p:nvGrpSpPr>
          <p:cNvPr id="14" name="13 Grupo"/>
          <p:cNvGrpSpPr/>
          <p:nvPr/>
        </p:nvGrpSpPr>
        <p:grpSpPr>
          <a:xfrm>
            <a:off x="296260" y="1443835"/>
            <a:ext cx="6260905" cy="5039265"/>
            <a:chOff x="143555" y="1596540"/>
            <a:chExt cx="6248705" cy="4950482"/>
          </a:xfrm>
        </p:grpSpPr>
        <p:graphicFrame>
          <p:nvGraphicFramePr>
            <p:cNvPr id="3" name="2 Diagrama"/>
            <p:cNvGraphicFramePr/>
            <p:nvPr>
              <p:extLst>
                <p:ext uri="{D42A27DB-BD31-4B8C-83A1-F6EECF244321}">
                  <p14:modId xmlns:p14="http://schemas.microsoft.com/office/powerpoint/2010/main" val="1211856961"/>
                </p:ext>
              </p:extLst>
            </p:nvPr>
          </p:nvGraphicFramePr>
          <p:xfrm>
            <a:off x="143555" y="2118577"/>
            <a:ext cx="6248705" cy="442844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2" name="11 CuadroTexto"/>
            <p:cNvSpPr txBox="1"/>
            <p:nvPr/>
          </p:nvSpPr>
          <p:spPr>
            <a:xfrm>
              <a:off x="1517900" y="1596540"/>
              <a:ext cx="35122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u="sng" dirty="0" smtClean="0"/>
                <a:t>Estructura promedio 2005-2010</a:t>
              </a:r>
              <a:endParaRPr lang="es-AR" sz="2000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17900" y="69490"/>
            <a:ext cx="7626100" cy="1143000"/>
          </a:xfrm>
        </p:spPr>
        <p:txBody>
          <a:bodyPr>
            <a:noAutofit/>
          </a:bodyPr>
          <a:lstStyle/>
          <a:p>
            <a:pPr algn="l"/>
            <a:r>
              <a:rPr lang="en-US" sz="3500" dirty="0" err="1" smtClean="0">
                <a:solidFill>
                  <a:srgbClr val="0032D0"/>
                </a:solidFill>
              </a:rPr>
              <a:t>Desagregación</a:t>
            </a:r>
            <a:r>
              <a:rPr lang="en-US" sz="3500" dirty="0" smtClean="0">
                <a:solidFill>
                  <a:srgbClr val="0032D0"/>
                </a:solidFill>
              </a:rPr>
              <a:t> de </a:t>
            </a:r>
            <a:r>
              <a:rPr lang="en-US" sz="3500" dirty="0" err="1" smtClean="0">
                <a:solidFill>
                  <a:srgbClr val="0032D0"/>
                </a:solidFill>
              </a:rPr>
              <a:t>Tasas</a:t>
            </a:r>
            <a:r>
              <a:rPr lang="en-US" sz="3500" dirty="0" smtClean="0">
                <a:solidFill>
                  <a:srgbClr val="0032D0"/>
                </a:solidFill>
              </a:rPr>
              <a:t> y </a:t>
            </a:r>
            <a:r>
              <a:rPr lang="en-US" sz="3500" dirty="0" err="1" smtClean="0">
                <a:solidFill>
                  <a:srgbClr val="0032D0"/>
                </a:solidFill>
              </a:rPr>
              <a:t>Contribuciones</a:t>
            </a:r>
            <a:endParaRPr lang="en-US" sz="3500" dirty="0">
              <a:solidFill>
                <a:srgbClr val="0032D0"/>
              </a:solidFill>
            </a:endParaRPr>
          </a:p>
        </p:txBody>
      </p:sp>
      <p:graphicFrame>
        <p:nvGraphicFramePr>
          <p:cNvPr id="12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52289"/>
              </p:ext>
            </p:extLst>
          </p:nvPr>
        </p:nvGraphicFramePr>
        <p:xfrm>
          <a:off x="601670" y="1138424"/>
          <a:ext cx="8926527" cy="571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Chart bld="category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Personalizado 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603</Words>
  <Application>Microsoft Office PowerPoint</Application>
  <PresentationFormat>Presentación en pantalla (4:3)</PresentationFormat>
  <Paragraphs>75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Office Theme</vt:lpstr>
      <vt:lpstr>Estructura de financiamiento de los Gobiernos Locales</vt:lpstr>
      <vt:lpstr>Evolución general</vt:lpstr>
      <vt:lpstr>Composición de los recursos totales</vt:lpstr>
      <vt:lpstr>Composición de los gastos totales</vt:lpstr>
      <vt:lpstr>Autofinanciamiento</vt:lpstr>
      <vt:lpstr>Potestades tributarias municipales</vt:lpstr>
      <vt:lpstr>Recursos propios per cápita</vt:lpstr>
      <vt:lpstr>Recursos propios corrientes</vt:lpstr>
      <vt:lpstr>Desagregación de Tasas y Contribuciones</vt:lpstr>
      <vt:lpstr>Recursos propios y gastos por finalidad</vt:lpstr>
      <vt:lpstr>Heterogeneidad en la recaudación</vt:lpstr>
      <vt:lpstr>Conclusiones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mmane</cp:lastModifiedBy>
  <cp:revision>59</cp:revision>
  <dcterms:created xsi:type="dcterms:W3CDTF">2013-08-21T19:17:07Z</dcterms:created>
  <dcterms:modified xsi:type="dcterms:W3CDTF">2015-11-04T18:44:32Z</dcterms:modified>
</cp:coreProperties>
</file>